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2438400" cy="1371600"/>
  <p:notesSz cx="2438400" cy="13716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>
      <p:cViewPr varScale="1">
        <p:scale>
          <a:sx n="400" d="100"/>
          <a:sy n="400" d="100"/>
        </p:scale>
        <p:origin x="1768" y="7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2880" y="425196"/>
            <a:ext cx="2072640" cy="2880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65760" y="768096"/>
            <a:ext cx="17068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66782" y="122574"/>
            <a:ext cx="43815" cy="67310"/>
          </a:xfrm>
          <a:custGeom>
            <a:avLst/>
            <a:gdLst/>
            <a:ahLst/>
            <a:cxnLst/>
            <a:rect l="l" t="t" r="r" b="b"/>
            <a:pathLst>
              <a:path w="43814" h="67310">
                <a:moveTo>
                  <a:pt x="43395" y="0"/>
                </a:moveTo>
                <a:lnTo>
                  <a:pt x="0" y="0"/>
                </a:lnTo>
                <a:lnTo>
                  <a:pt x="0" y="51663"/>
                </a:lnTo>
                <a:lnTo>
                  <a:pt x="25958" y="51663"/>
                </a:lnTo>
                <a:lnTo>
                  <a:pt x="25958" y="67208"/>
                </a:lnTo>
                <a:lnTo>
                  <a:pt x="33883" y="67208"/>
                </a:lnTo>
                <a:lnTo>
                  <a:pt x="43395" y="51663"/>
                </a:lnTo>
                <a:lnTo>
                  <a:pt x="43395" y="44691"/>
                </a:lnTo>
                <a:lnTo>
                  <a:pt x="7924" y="44691"/>
                </a:lnTo>
                <a:lnTo>
                  <a:pt x="7924" y="6972"/>
                </a:lnTo>
                <a:lnTo>
                  <a:pt x="43395" y="6972"/>
                </a:lnTo>
                <a:lnTo>
                  <a:pt x="43395" y="0"/>
                </a:lnTo>
                <a:close/>
              </a:path>
              <a:path w="43814" h="67310">
                <a:moveTo>
                  <a:pt x="43395" y="6972"/>
                </a:moveTo>
                <a:lnTo>
                  <a:pt x="30518" y="6972"/>
                </a:lnTo>
                <a:lnTo>
                  <a:pt x="25958" y="15544"/>
                </a:lnTo>
                <a:lnTo>
                  <a:pt x="25958" y="44691"/>
                </a:lnTo>
                <a:lnTo>
                  <a:pt x="43395" y="44691"/>
                </a:lnTo>
                <a:lnTo>
                  <a:pt x="43395" y="6972"/>
                </a:lnTo>
                <a:close/>
              </a:path>
            </a:pathLst>
          </a:custGeom>
          <a:solidFill>
            <a:srgbClr val="21B5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" b="0" i="0">
                <a:solidFill>
                  <a:srgbClr val="21B573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" b="0" i="0">
                <a:solidFill>
                  <a:srgbClr val="21B573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21920" y="315468"/>
            <a:ext cx="1060704" cy="9052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255776" y="315468"/>
            <a:ext cx="1060704" cy="9052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" b="0" i="0">
                <a:solidFill>
                  <a:srgbClr val="21B573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659" y="268448"/>
            <a:ext cx="1663080" cy="86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" b="0" i="0">
                <a:solidFill>
                  <a:srgbClr val="21B573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2717" y="411810"/>
            <a:ext cx="205296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29056" y="1275588"/>
            <a:ext cx="780288" cy="685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21920" y="1275588"/>
            <a:ext cx="560832" cy="685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755648" y="1275588"/>
            <a:ext cx="560832" cy="685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438400" cy="1371600"/>
          </a:xfrm>
          <a:custGeom>
            <a:avLst/>
            <a:gdLst/>
            <a:ahLst/>
            <a:cxnLst/>
            <a:rect l="l" t="t" r="r" b="b"/>
            <a:pathLst>
              <a:path w="2438400" h="1371600">
                <a:moveTo>
                  <a:pt x="2438400" y="0"/>
                </a:moveTo>
                <a:lnTo>
                  <a:pt x="0" y="0"/>
                </a:lnTo>
                <a:lnTo>
                  <a:pt x="0" y="1371600"/>
                </a:lnTo>
                <a:lnTo>
                  <a:pt x="2438400" y="1371600"/>
                </a:lnTo>
                <a:lnTo>
                  <a:pt x="2438400" y="0"/>
                </a:lnTo>
                <a:close/>
              </a:path>
            </a:pathLst>
          </a:custGeom>
          <a:solidFill>
            <a:srgbClr val="21B5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4466" y="576795"/>
            <a:ext cx="91566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700" b="1" spc="-20" dirty="0">
                <a:solidFill>
                  <a:srgbClr val="FFFFFF"/>
                </a:solidFill>
                <a:latin typeface="Arial"/>
                <a:cs typeface="Arial"/>
              </a:rPr>
              <a:t>Estudio</a:t>
            </a:r>
            <a:r>
              <a:rPr sz="7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00" b="1" spc="-3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7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00" b="1" spc="-15" dirty="0">
                <a:solidFill>
                  <a:srgbClr val="FFFFFF"/>
                </a:solidFill>
                <a:latin typeface="Arial"/>
                <a:cs typeface="Arial"/>
              </a:rPr>
              <a:t>valoración </a:t>
            </a:r>
            <a:r>
              <a:rPr sz="700" b="1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00" b="1" spc="-5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7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00" b="1" dirty="0">
                <a:solidFill>
                  <a:srgbClr val="FFFFFF"/>
                </a:solidFill>
                <a:latin typeface="Arial"/>
                <a:cs typeface="Arial"/>
              </a:rPr>
              <a:t>vent</a:t>
            </a:r>
            <a:r>
              <a:rPr sz="700" b="1" spc="-4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7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00" b="1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700" b="1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7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00" b="1" spc="-10" dirty="0">
                <a:solidFill>
                  <a:srgbClr val="FFFFFF"/>
                </a:solidFill>
                <a:latin typeface="Arial"/>
                <a:cs typeface="Arial"/>
              </a:rPr>
              <a:t>inmueble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97172" y="285057"/>
            <a:ext cx="430530" cy="88265"/>
            <a:chOff x="197172" y="285057"/>
            <a:chExt cx="430530" cy="88265"/>
          </a:xfrm>
        </p:grpSpPr>
        <p:sp>
          <p:nvSpPr>
            <p:cNvPr id="5" name="object 5"/>
            <p:cNvSpPr/>
            <p:nvPr/>
          </p:nvSpPr>
          <p:spPr>
            <a:xfrm>
              <a:off x="389025" y="285057"/>
              <a:ext cx="57150" cy="88265"/>
            </a:xfrm>
            <a:custGeom>
              <a:avLst/>
              <a:gdLst/>
              <a:ahLst/>
              <a:cxnLst/>
              <a:rect l="l" t="t" r="r" b="b"/>
              <a:pathLst>
                <a:path w="57150" h="88264">
                  <a:moveTo>
                    <a:pt x="56934" y="0"/>
                  </a:moveTo>
                  <a:lnTo>
                    <a:pt x="0" y="0"/>
                  </a:lnTo>
                  <a:lnTo>
                    <a:pt x="0" y="67792"/>
                  </a:lnTo>
                  <a:lnTo>
                    <a:pt x="34048" y="67792"/>
                  </a:lnTo>
                  <a:lnTo>
                    <a:pt x="34048" y="88176"/>
                  </a:lnTo>
                  <a:lnTo>
                    <a:pt x="44437" y="88176"/>
                  </a:lnTo>
                  <a:lnTo>
                    <a:pt x="56934" y="67792"/>
                  </a:lnTo>
                  <a:lnTo>
                    <a:pt x="56934" y="58635"/>
                  </a:lnTo>
                  <a:lnTo>
                    <a:pt x="10388" y="58635"/>
                  </a:lnTo>
                  <a:lnTo>
                    <a:pt x="10388" y="9156"/>
                  </a:lnTo>
                  <a:lnTo>
                    <a:pt x="56934" y="9156"/>
                  </a:lnTo>
                  <a:lnTo>
                    <a:pt x="56934" y="0"/>
                  </a:lnTo>
                  <a:close/>
                </a:path>
                <a:path w="57150" h="88264">
                  <a:moveTo>
                    <a:pt x="56934" y="9156"/>
                  </a:moveTo>
                  <a:lnTo>
                    <a:pt x="40030" y="9156"/>
                  </a:lnTo>
                  <a:lnTo>
                    <a:pt x="34048" y="20396"/>
                  </a:lnTo>
                  <a:lnTo>
                    <a:pt x="34048" y="58635"/>
                  </a:lnTo>
                  <a:lnTo>
                    <a:pt x="56934" y="58635"/>
                  </a:lnTo>
                  <a:lnTo>
                    <a:pt x="56934" y="915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7172" y="285064"/>
              <a:ext cx="84018" cy="6779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15620" y="285064"/>
              <a:ext cx="312420" cy="67945"/>
            </a:xfrm>
            <a:custGeom>
              <a:avLst/>
              <a:gdLst/>
              <a:ahLst/>
              <a:cxnLst/>
              <a:rect l="l" t="t" r="r" b="b"/>
              <a:pathLst>
                <a:path w="312420" h="67945">
                  <a:moveTo>
                    <a:pt x="56934" y="0"/>
                  </a:moveTo>
                  <a:lnTo>
                    <a:pt x="46545" y="0"/>
                  </a:lnTo>
                  <a:lnTo>
                    <a:pt x="46545" y="29260"/>
                  </a:lnTo>
                  <a:lnTo>
                    <a:pt x="10388" y="29260"/>
                  </a:lnTo>
                  <a:lnTo>
                    <a:pt x="10388" y="0"/>
                  </a:lnTo>
                  <a:lnTo>
                    <a:pt x="0" y="0"/>
                  </a:lnTo>
                  <a:lnTo>
                    <a:pt x="0" y="67792"/>
                  </a:lnTo>
                  <a:lnTo>
                    <a:pt x="10388" y="67792"/>
                  </a:lnTo>
                  <a:lnTo>
                    <a:pt x="10388" y="38646"/>
                  </a:lnTo>
                  <a:lnTo>
                    <a:pt x="46545" y="38646"/>
                  </a:lnTo>
                  <a:lnTo>
                    <a:pt x="46545" y="67792"/>
                  </a:lnTo>
                  <a:lnTo>
                    <a:pt x="56934" y="67792"/>
                  </a:lnTo>
                  <a:lnTo>
                    <a:pt x="56934" y="0"/>
                  </a:lnTo>
                  <a:close/>
                </a:path>
                <a:path w="312420" h="67945">
                  <a:moveTo>
                    <a:pt x="221576" y="0"/>
                  </a:moveTo>
                  <a:lnTo>
                    <a:pt x="205308" y="0"/>
                  </a:lnTo>
                  <a:lnTo>
                    <a:pt x="192887" y="31178"/>
                  </a:lnTo>
                  <a:lnTo>
                    <a:pt x="190957" y="36385"/>
                  </a:lnTo>
                  <a:lnTo>
                    <a:pt x="187909" y="45529"/>
                  </a:lnTo>
                  <a:lnTo>
                    <a:pt x="185534" y="53098"/>
                  </a:lnTo>
                  <a:lnTo>
                    <a:pt x="183388" y="53098"/>
                  </a:lnTo>
                  <a:lnTo>
                    <a:pt x="181127" y="45529"/>
                  </a:lnTo>
                  <a:lnTo>
                    <a:pt x="176161" y="31407"/>
                  </a:lnTo>
                  <a:lnTo>
                    <a:pt x="164071" y="0"/>
                  </a:lnTo>
                  <a:lnTo>
                    <a:pt x="146786" y="0"/>
                  </a:lnTo>
                  <a:lnTo>
                    <a:pt x="146786" y="67792"/>
                  </a:lnTo>
                  <a:lnTo>
                    <a:pt x="156502" y="67792"/>
                  </a:lnTo>
                  <a:lnTo>
                    <a:pt x="156387" y="8585"/>
                  </a:lnTo>
                  <a:lnTo>
                    <a:pt x="158305" y="8585"/>
                  </a:lnTo>
                  <a:lnTo>
                    <a:pt x="162407" y="21602"/>
                  </a:lnTo>
                  <a:lnTo>
                    <a:pt x="167347" y="35699"/>
                  </a:lnTo>
                  <a:lnTo>
                    <a:pt x="178422" y="63728"/>
                  </a:lnTo>
                  <a:lnTo>
                    <a:pt x="188925" y="63728"/>
                  </a:lnTo>
                  <a:lnTo>
                    <a:pt x="200228" y="36156"/>
                  </a:lnTo>
                  <a:lnTo>
                    <a:pt x="202831" y="29248"/>
                  </a:lnTo>
                  <a:lnTo>
                    <a:pt x="205308" y="22123"/>
                  </a:lnTo>
                  <a:lnTo>
                    <a:pt x="209600" y="8585"/>
                  </a:lnTo>
                  <a:lnTo>
                    <a:pt x="211747" y="8585"/>
                  </a:lnTo>
                  <a:lnTo>
                    <a:pt x="211340" y="28079"/>
                  </a:lnTo>
                  <a:lnTo>
                    <a:pt x="211302" y="67792"/>
                  </a:lnTo>
                  <a:lnTo>
                    <a:pt x="221576" y="67792"/>
                  </a:lnTo>
                  <a:lnTo>
                    <a:pt x="221576" y="0"/>
                  </a:lnTo>
                  <a:close/>
                </a:path>
                <a:path w="312420" h="67945">
                  <a:moveTo>
                    <a:pt x="248450" y="19088"/>
                  </a:moveTo>
                  <a:lnTo>
                    <a:pt x="238061" y="19088"/>
                  </a:lnTo>
                  <a:lnTo>
                    <a:pt x="238061" y="67779"/>
                  </a:lnTo>
                  <a:lnTo>
                    <a:pt x="248450" y="67779"/>
                  </a:lnTo>
                  <a:lnTo>
                    <a:pt x="248450" y="19088"/>
                  </a:lnTo>
                  <a:close/>
                </a:path>
                <a:path w="312420" h="67945">
                  <a:moveTo>
                    <a:pt x="248907" y="0"/>
                  </a:moveTo>
                  <a:lnTo>
                    <a:pt x="237604" y="0"/>
                  </a:lnTo>
                  <a:lnTo>
                    <a:pt x="237604" y="8928"/>
                  </a:lnTo>
                  <a:lnTo>
                    <a:pt x="248907" y="8928"/>
                  </a:lnTo>
                  <a:lnTo>
                    <a:pt x="248907" y="0"/>
                  </a:lnTo>
                  <a:close/>
                </a:path>
                <a:path w="312420" h="67945">
                  <a:moveTo>
                    <a:pt x="312013" y="0"/>
                  </a:moveTo>
                  <a:lnTo>
                    <a:pt x="264896" y="0"/>
                  </a:lnTo>
                  <a:lnTo>
                    <a:pt x="264896" y="67792"/>
                  </a:lnTo>
                  <a:lnTo>
                    <a:pt x="311899" y="67792"/>
                  </a:lnTo>
                  <a:lnTo>
                    <a:pt x="311899" y="58635"/>
                  </a:lnTo>
                  <a:lnTo>
                    <a:pt x="275285" y="58635"/>
                  </a:lnTo>
                  <a:lnTo>
                    <a:pt x="275285" y="37846"/>
                  </a:lnTo>
                  <a:lnTo>
                    <a:pt x="308279" y="37846"/>
                  </a:lnTo>
                  <a:lnTo>
                    <a:pt x="308279" y="28816"/>
                  </a:lnTo>
                  <a:lnTo>
                    <a:pt x="275285" y="28816"/>
                  </a:lnTo>
                  <a:lnTo>
                    <a:pt x="275285" y="9156"/>
                  </a:lnTo>
                  <a:lnTo>
                    <a:pt x="312013" y="9156"/>
                  </a:lnTo>
                  <a:lnTo>
                    <a:pt x="3120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129476" y="683468"/>
            <a:ext cx="9398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165" dirty="0">
                <a:solidFill>
                  <a:srgbClr val="FFFFFF"/>
                </a:solidFill>
                <a:latin typeface="Arial"/>
                <a:cs typeface="Arial"/>
              </a:rPr>
              <a:t>→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27842" y="0"/>
            <a:ext cx="810895" cy="1255395"/>
          </a:xfrm>
          <a:custGeom>
            <a:avLst/>
            <a:gdLst/>
            <a:ahLst/>
            <a:cxnLst/>
            <a:rect l="l" t="t" r="r" b="b"/>
            <a:pathLst>
              <a:path w="810894" h="1255395">
                <a:moveTo>
                  <a:pt x="810552" y="0"/>
                </a:moveTo>
                <a:lnTo>
                  <a:pt x="0" y="0"/>
                </a:lnTo>
                <a:lnTo>
                  <a:pt x="0" y="964958"/>
                </a:lnTo>
                <a:lnTo>
                  <a:pt x="484797" y="964958"/>
                </a:lnTo>
                <a:lnTo>
                  <a:pt x="484797" y="1255179"/>
                </a:lnTo>
                <a:lnTo>
                  <a:pt x="632752" y="1255179"/>
                </a:lnTo>
                <a:lnTo>
                  <a:pt x="810552" y="964958"/>
                </a:lnTo>
                <a:lnTo>
                  <a:pt x="810552" y="834682"/>
                </a:lnTo>
                <a:lnTo>
                  <a:pt x="147955" y="834682"/>
                </a:lnTo>
                <a:lnTo>
                  <a:pt x="147955" y="130276"/>
                </a:lnTo>
                <a:lnTo>
                  <a:pt x="810552" y="130276"/>
                </a:lnTo>
                <a:lnTo>
                  <a:pt x="810552" y="0"/>
                </a:lnTo>
                <a:close/>
              </a:path>
              <a:path w="810894" h="1255395">
                <a:moveTo>
                  <a:pt x="810552" y="130276"/>
                </a:moveTo>
                <a:lnTo>
                  <a:pt x="570014" y="130276"/>
                </a:lnTo>
                <a:lnTo>
                  <a:pt x="484797" y="290220"/>
                </a:lnTo>
                <a:lnTo>
                  <a:pt x="484797" y="834682"/>
                </a:lnTo>
                <a:lnTo>
                  <a:pt x="810552" y="834682"/>
                </a:lnTo>
                <a:lnTo>
                  <a:pt x="810552" y="130276"/>
                </a:lnTo>
                <a:close/>
              </a:path>
            </a:pathLst>
          </a:custGeom>
          <a:solidFill>
            <a:srgbClr val="FFFFFF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02295" y="1141609"/>
            <a:ext cx="615950" cy="1149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300" spc="-5" dirty="0">
                <a:solidFill>
                  <a:srgbClr val="FFFFFF"/>
                </a:solidFill>
                <a:latin typeface="Consolas"/>
                <a:cs typeface="Consolas"/>
              </a:rPr>
              <a:t>Av.</a:t>
            </a:r>
            <a:r>
              <a:rPr sz="300" spc="-25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300" spc="-5" dirty="0">
                <a:solidFill>
                  <a:srgbClr val="FFFFFF"/>
                </a:solidFill>
                <a:latin typeface="Consolas"/>
                <a:cs typeface="Consolas"/>
              </a:rPr>
              <a:t>Sant</a:t>
            </a:r>
            <a:r>
              <a:rPr sz="300" spc="-25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300" spc="-5" dirty="0">
                <a:solidFill>
                  <a:srgbClr val="FFFFFF"/>
                </a:solidFill>
                <a:latin typeface="Consolas"/>
                <a:cs typeface="Consolas"/>
              </a:rPr>
              <a:t>Ignasi</a:t>
            </a:r>
            <a:r>
              <a:rPr sz="300" spc="-25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300" spc="-5" dirty="0">
                <a:solidFill>
                  <a:srgbClr val="FFFFFF"/>
                </a:solidFill>
                <a:latin typeface="Consolas"/>
                <a:cs typeface="Consolas"/>
              </a:rPr>
              <a:t>de</a:t>
            </a:r>
            <a:r>
              <a:rPr sz="300" spc="-20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300" spc="-5" dirty="0">
                <a:solidFill>
                  <a:srgbClr val="FFFFFF"/>
                </a:solidFill>
                <a:latin typeface="Consolas"/>
                <a:cs typeface="Consolas"/>
              </a:rPr>
              <a:t>Loiola</a:t>
            </a:r>
            <a:r>
              <a:rPr sz="300" spc="-25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300" spc="-5" dirty="0">
                <a:solidFill>
                  <a:srgbClr val="FFFFFF"/>
                </a:solidFill>
                <a:latin typeface="Consolas"/>
                <a:cs typeface="Consolas"/>
              </a:rPr>
              <a:t>16, </a:t>
            </a:r>
            <a:r>
              <a:rPr sz="300" spc="-155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300" spc="-5" dirty="0">
                <a:solidFill>
                  <a:srgbClr val="FFFFFF"/>
                </a:solidFill>
                <a:latin typeface="Consolas"/>
                <a:cs typeface="Consolas"/>
              </a:rPr>
              <a:t>08912</a:t>
            </a:r>
            <a:r>
              <a:rPr sz="300" spc="-15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300" spc="-5" dirty="0">
                <a:solidFill>
                  <a:srgbClr val="FFFFFF"/>
                </a:solidFill>
                <a:latin typeface="Consolas"/>
                <a:cs typeface="Consolas"/>
              </a:rPr>
              <a:t>Badalona</a:t>
            </a:r>
            <a:endParaRPr sz="300">
              <a:latin typeface="Consolas"/>
              <a:cs typeface="Consola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4800" y="1187601"/>
            <a:ext cx="229235" cy="704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00" spc="-5" dirty="0">
                <a:solidFill>
                  <a:srgbClr val="FFFFFF"/>
                </a:solidFill>
                <a:latin typeface="Consolas"/>
                <a:cs typeface="Consolas"/>
              </a:rPr>
              <a:t>hihomie.es</a:t>
            </a:r>
            <a:endParaRPr sz="3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6519" y="440739"/>
            <a:ext cx="1569720" cy="5302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b="1" spc="-35" dirty="0">
                <a:solidFill>
                  <a:srgbClr val="21B573"/>
                </a:solidFill>
                <a:latin typeface="Arial"/>
                <a:cs typeface="Arial"/>
              </a:rPr>
              <a:t>VA</a:t>
            </a:r>
            <a:r>
              <a:rPr sz="400" b="1" spc="-55" dirty="0">
                <a:solidFill>
                  <a:srgbClr val="21B573"/>
                </a:solidFill>
                <a:latin typeface="Arial"/>
                <a:cs typeface="Arial"/>
              </a:rPr>
              <a:t>L</a:t>
            </a:r>
            <a:r>
              <a:rPr sz="400" b="1" spc="-40" dirty="0">
                <a:solidFill>
                  <a:srgbClr val="21B573"/>
                </a:solidFill>
                <a:latin typeface="Arial"/>
                <a:cs typeface="Arial"/>
              </a:rPr>
              <a:t>OR</a:t>
            </a:r>
            <a:r>
              <a:rPr sz="400" b="1" spc="-60" dirty="0">
                <a:solidFill>
                  <a:srgbClr val="21B573"/>
                </a:solidFill>
                <a:latin typeface="Arial"/>
                <a:cs typeface="Arial"/>
              </a:rPr>
              <a:t>A</a:t>
            </a:r>
            <a:r>
              <a:rPr sz="400" b="1" spc="-20" dirty="0">
                <a:solidFill>
                  <a:srgbClr val="21B573"/>
                </a:solidFill>
                <a:latin typeface="Arial"/>
                <a:cs typeface="Arial"/>
              </a:rPr>
              <a:t>CIÓN</a:t>
            </a:r>
            <a:r>
              <a:rPr sz="400" b="1" spc="-35" dirty="0">
                <a:solidFill>
                  <a:srgbClr val="21B573"/>
                </a:solidFill>
                <a:latin typeface="Arial"/>
                <a:cs typeface="Arial"/>
              </a:rPr>
              <a:t> </a:t>
            </a:r>
            <a:r>
              <a:rPr sz="400" b="1" spc="-30" dirty="0">
                <a:solidFill>
                  <a:srgbClr val="21B573"/>
                </a:solidFill>
                <a:latin typeface="Arial"/>
                <a:cs typeface="Arial"/>
              </a:rPr>
              <a:t>DE</a:t>
            </a:r>
            <a:r>
              <a:rPr sz="400" b="1" spc="-35" dirty="0">
                <a:solidFill>
                  <a:srgbClr val="21B573"/>
                </a:solidFill>
                <a:latin typeface="Arial"/>
                <a:cs typeface="Arial"/>
              </a:rPr>
              <a:t> </a:t>
            </a:r>
            <a:r>
              <a:rPr sz="400" b="1" spc="-25" dirty="0">
                <a:solidFill>
                  <a:srgbClr val="21B573"/>
                </a:solidFill>
                <a:latin typeface="Arial"/>
                <a:cs typeface="Arial"/>
              </a:rPr>
              <a:t>INMUEBLE</a:t>
            </a:r>
            <a:endParaRPr sz="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00" spc="-10" dirty="0">
                <a:solidFill>
                  <a:srgbClr val="21B573"/>
                </a:solidFill>
                <a:latin typeface="Consolas"/>
                <a:cs typeface="Consolas"/>
              </a:rPr>
              <a:t>Dirección:</a:t>
            </a:r>
            <a:endParaRPr sz="3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00" spc="-10" dirty="0">
                <a:solidFill>
                  <a:srgbClr val="21B573"/>
                </a:solidFill>
                <a:latin typeface="Consolas"/>
                <a:cs typeface="Consolas"/>
              </a:rPr>
              <a:t>Superfície:</a:t>
            </a:r>
            <a:endParaRPr sz="300">
              <a:latin typeface="Consolas"/>
              <a:cs typeface="Consolas"/>
            </a:endParaRPr>
          </a:p>
          <a:p>
            <a:pPr>
              <a:lnSpc>
                <a:spcPct val="100000"/>
              </a:lnSpc>
            </a:pPr>
            <a:endParaRPr sz="300">
              <a:latin typeface="Consolas"/>
              <a:cs typeface="Consolas"/>
            </a:endParaRPr>
          </a:p>
          <a:p>
            <a:pPr marL="12700" marR="5080">
              <a:lnSpc>
                <a:spcPct val="106800"/>
              </a:lnSpc>
              <a:spcBef>
                <a:spcPts val="180"/>
              </a:spcBef>
            </a:pP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Después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de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anali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z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ar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su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inmueble,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v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alorar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sus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5" dirty="0">
                <a:solidFill>
                  <a:srgbClr val="666666"/>
                </a:solidFill>
                <a:latin typeface="Arial MT"/>
                <a:cs typeface="Arial MT"/>
              </a:rPr>
              <a:t>carac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terísticas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y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hacer 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una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valoración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profesional,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5" dirty="0">
                <a:solidFill>
                  <a:srgbClr val="666666"/>
                </a:solidFill>
                <a:latin typeface="Arial MT"/>
                <a:cs typeface="Arial MT"/>
              </a:rPr>
              <a:t>podemos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5" dirty="0">
                <a:solidFill>
                  <a:srgbClr val="666666"/>
                </a:solidFill>
                <a:latin typeface="Arial MT"/>
                <a:cs typeface="Arial MT"/>
              </a:rPr>
              <a:t>definir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que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el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valor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para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la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venta </a:t>
            </a:r>
            <a:r>
              <a:rPr sz="400" spc="-9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de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su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5" dirty="0">
                <a:solidFill>
                  <a:srgbClr val="666666"/>
                </a:solidFill>
                <a:latin typeface="Arial MT"/>
                <a:cs typeface="Arial MT"/>
              </a:rPr>
              <a:t>inmueble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es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el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si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g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uie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n</a:t>
            </a:r>
            <a:r>
              <a:rPr sz="400" spc="30" dirty="0">
                <a:solidFill>
                  <a:srgbClr val="666666"/>
                </a:solidFill>
                <a:latin typeface="Arial MT"/>
                <a:cs typeface="Arial MT"/>
              </a:rPr>
              <a:t>t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e.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7666" y="226149"/>
            <a:ext cx="264795" cy="12700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" dirty="0">
                <a:solidFill>
                  <a:srgbClr val="21B573"/>
                </a:solidFill>
                <a:latin typeface="Arial MT"/>
                <a:cs typeface="Arial MT"/>
              </a:rPr>
              <a:t>Hi</a:t>
            </a:r>
            <a:r>
              <a:rPr sz="200" spc="-15" dirty="0">
                <a:solidFill>
                  <a:srgbClr val="21B573"/>
                </a:solidFill>
                <a:latin typeface="Arial MT"/>
                <a:cs typeface="Arial MT"/>
              </a:rPr>
              <a:t> </a:t>
            </a:r>
            <a:r>
              <a:rPr sz="200" spc="-10" dirty="0">
                <a:solidFill>
                  <a:srgbClr val="21B573"/>
                </a:solidFill>
                <a:latin typeface="Arial MT"/>
                <a:cs typeface="Arial MT"/>
              </a:rPr>
              <a:t>HOMIE</a:t>
            </a:r>
            <a:endParaRPr sz="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solidFill>
                  <a:srgbClr val="21B573"/>
                </a:solidFill>
                <a:latin typeface="Consolas"/>
                <a:cs typeface="Consolas"/>
              </a:rPr>
              <a:t>Real Estate</a:t>
            </a:r>
            <a:endParaRPr sz="300">
              <a:latin typeface="Consolas"/>
              <a:cs typeface="Consola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66782" y="122574"/>
            <a:ext cx="43815" cy="67310"/>
          </a:xfrm>
          <a:custGeom>
            <a:avLst/>
            <a:gdLst/>
            <a:ahLst/>
            <a:cxnLst/>
            <a:rect l="l" t="t" r="r" b="b"/>
            <a:pathLst>
              <a:path w="43814" h="67310">
                <a:moveTo>
                  <a:pt x="43395" y="0"/>
                </a:moveTo>
                <a:lnTo>
                  <a:pt x="0" y="0"/>
                </a:lnTo>
                <a:lnTo>
                  <a:pt x="0" y="51663"/>
                </a:lnTo>
                <a:lnTo>
                  <a:pt x="25958" y="51663"/>
                </a:lnTo>
                <a:lnTo>
                  <a:pt x="25958" y="67208"/>
                </a:lnTo>
                <a:lnTo>
                  <a:pt x="33883" y="67208"/>
                </a:lnTo>
                <a:lnTo>
                  <a:pt x="43395" y="51663"/>
                </a:lnTo>
                <a:lnTo>
                  <a:pt x="43395" y="44691"/>
                </a:lnTo>
                <a:lnTo>
                  <a:pt x="7924" y="44691"/>
                </a:lnTo>
                <a:lnTo>
                  <a:pt x="7924" y="6972"/>
                </a:lnTo>
                <a:lnTo>
                  <a:pt x="43395" y="6972"/>
                </a:lnTo>
                <a:lnTo>
                  <a:pt x="43395" y="0"/>
                </a:lnTo>
                <a:close/>
              </a:path>
              <a:path w="43814" h="67310">
                <a:moveTo>
                  <a:pt x="43395" y="6972"/>
                </a:moveTo>
                <a:lnTo>
                  <a:pt x="30518" y="6972"/>
                </a:lnTo>
                <a:lnTo>
                  <a:pt x="25958" y="15544"/>
                </a:lnTo>
                <a:lnTo>
                  <a:pt x="25958" y="44691"/>
                </a:lnTo>
                <a:lnTo>
                  <a:pt x="43395" y="44691"/>
                </a:lnTo>
                <a:lnTo>
                  <a:pt x="43395" y="6972"/>
                </a:lnTo>
                <a:close/>
              </a:path>
            </a:pathLst>
          </a:custGeom>
          <a:solidFill>
            <a:srgbClr val="21B5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90475" y="1081935"/>
            <a:ext cx="287020" cy="698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00" spc="-10" dirty="0">
                <a:solidFill>
                  <a:srgbClr val="21B573"/>
                </a:solidFill>
                <a:latin typeface="Consolas"/>
                <a:cs typeface="Consolas"/>
              </a:rPr>
              <a:t>Venta rápida:</a:t>
            </a:r>
            <a:endParaRPr sz="300">
              <a:latin typeface="Consolas"/>
              <a:cs typeface="Consola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2295" y="1081935"/>
            <a:ext cx="327660" cy="698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00" spc="-10" dirty="0">
                <a:solidFill>
                  <a:srgbClr val="21B573"/>
                </a:solidFill>
                <a:latin typeface="Consolas"/>
                <a:cs typeface="Consolas"/>
              </a:rPr>
              <a:t>Precio mercado:</a:t>
            </a:r>
            <a:endParaRPr sz="300">
              <a:latin typeface="Consolas"/>
              <a:cs typeface="Consola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54738" y="1081935"/>
            <a:ext cx="307340" cy="698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00" spc="-10" dirty="0">
                <a:solidFill>
                  <a:srgbClr val="21B573"/>
                </a:solidFill>
                <a:latin typeface="Consolas"/>
                <a:cs typeface="Consolas"/>
              </a:rPr>
              <a:t>Fuera mercado:</a:t>
            </a:r>
            <a:endParaRPr sz="3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659" y="268448"/>
            <a:ext cx="541020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/>
              <a:t>V</a:t>
            </a:r>
            <a:r>
              <a:rPr spc="-15" dirty="0"/>
              <a:t>ender</a:t>
            </a:r>
            <a:r>
              <a:rPr spc="-35" dirty="0"/>
              <a:t> </a:t>
            </a:r>
            <a:r>
              <a:rPr spc="-10" dirty="0"/>
              <a:t>con</a:t>
            </a:r>
            <a:r>
              <a:rPr spc="-35" dirty="0"/>
              <a:t> </a:t>
            </a:r>
            <a:r>
              <a:rPr spc="-15" dirty="0"/>
              <a:t>HiHomie</a:t>
            </a:r>
            <a:r>
              <a:rPr spc="-35" dirty="0"/>
              <a:t> </a:t>
            </a:r>
            <a:r>
              <a:rPr spc="-20" dirty="0"/>
              <a:t>es</a:t>
            </a:r>
            <a:r>
              <a:rPr sz="300" spc="5" dirty="0">
                <a:latin typeface="Consolas"/>
                <a:cs typeface="Consolas"/>
              </a:rPr>
              <a:t>:</a:t>
            </a:r>
            <a:endParaRPr sz="300">
              <a:latin typeface="Consolas"/>
              <a:cs typeface="Consol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4747" y="411810"/>
            <a:ext cx="11309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4325">
              <a:lnSpc>
                <a:spcPct val="125000"/>
              </a:lnSpc>
              <a:spcBef>
                <a:spcPts val="100"/>
              </a:spcBef>
            </a:pP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Ganar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más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dine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ro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por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20" dirty="0">
                <a:solidFill>
                  <a:srgbClr val="666666"/>
                </a:solidFill>
                <a:latin typeface="Arial MT"/>
                <a:cs typeface="Arial MT"/>
              </a:rPr>
              <a:t>t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u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vivienda  </a:t>
            </a:r>
            <a:r>
              <a:rPr sz="400" spc="-45" dirty="0">
                <a:solidFill>
                  <a:srgbClr val="666666"/>
                </a:solidFill>
                <a:latin typeface="Arial MT"/>
                <a:cs typeface="Arial MT"/>
              </a:rPr>
              <a:t>P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r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ecio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de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20" dirty="0">
                <a:solidFill>
                  <a:srgbClr val="666666"/>
                </a:solidFill>
                <a:latin typeface="Arial MT"/>
                <a:cs typeface="Arial MT"/>
              </a:rPr>
              <a:t>v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e</a:t>
            </a:r>
            <a:r>
              <a:rPr sz="400" spc="-20" dirty="0">
                <a:solidFill>
                  <a:srgbClr val="666666"/>
                </a:solidFill>
                <a:latin typeface="Arial MT"/>
                <a:cs typeface="Arial MT"/>
              </a:rPr>
              <a:t>n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ta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más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comp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e</a:t>
            </a:r>
            <a:r>
              <a:rPr sz="400" spc="5" dirty="0">
                <a:solidFill>
                  <a:srgbClr val="666666"/>
                </a:solidFill>
                <a:latin typeface="Arial MT"/>
                <a:cs typeface="Arial MT"/>
              </a:rPr>
              <a:t>titiv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o  </a:t>
            </a:r>
            <a:r>
              <a:rPr sz="400" spc="-45" dirty="0">
                <a:solidFill>
                  <a:srgbClr val="666666"/>
                </a:solidFill>
                <a:latin typeface="Arial MT"/>
                <a:cs typeface="Arial MT"/>
              </a:rPr>
              <a:t>V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ender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más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rápido,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e</a:t>
            </a:r>
            <a:r>
              <a:rPr sz="400" spc="-20" dirty="0">
                <a:solidFill>
                  <a:srgbClr val="666666"/>
                </a:solidFill>
                <a:latin typeface="Arial MT"/>
                <a:cs typeface="Arial MT"/>
              </a:rPr>
              <a:t>n</a:t>
            </a:r>
            <a:r>
              <a:rPr sz="400" spc="10" dirty="0">
                <a:solidFill>
                  <a:srgbClr val="666666"/>
                </a:solidFill>
                <a:latin typeface="Arial MT"/>
                <a:cs typeface="Arial MT"/>
              </a:rPr>
              <a:t>t</a:t>
            </a:r>
            <a:r>
              <a:rPr sz="400" spc="5" dirty="0">
                <a:solidFill>
                  <a:srgbClr val="666666"/>
                </a:solidFill>
                <a:latin typeface="Arial MT"/>
                <a:cs typeface="Arial MT"/>
              </a:rPr>
              <a:t>r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e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5" dirty="0">
                <a:solidFill>
                  <a:srgbClr val="666666"/>
                </a:solidFill>
                <a:latin typeface="Arial MT"/>
                <a:cs typeface="Arial MT"/>
              </a:rPr>
              <a:t>40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y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60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20" dirty="0">
                <a:solidFill>
                  <a:srgbClr val="666666"/>
                </a:solidFill>
                <a:latin typeface="Arial MT"/>
                <a:cs typeface="Arial MT"/>
              </a:rPr>
              <a:t>días</a:t>
            </a:r>
            <a:endParaRPr sz="400">
              <a:latin typeface="Arial MT"/>
              <a:cs typeface="Arial MT"/>
            </a:endParaRPr>
          </a:p>
          <a:p>
            <a:pPr marL="12700" marR="38100">
              <a:lnSpc>
                <a:spcPct val="125000"/>
              </a:lnSpc>
            </a:pP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Tu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anuncio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en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los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principales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portales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inmobiliarios </a:t>
            </a:r>
            <a:r>
              <a:rPr sz="400" spc="-9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20" dirty="0">
                <a:solidFill>
                  <a:srgbClr val="666666"/>
                </a:solidFill>
                <a:latin typeface="Arial MT"/>
                <a:cs typeface="Arial MT"/>
              </a:rPr>
              <a:t>Sesión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20" dirty="0">
                <a:solidFill>
                  <a:srgbClr val="666666"/>
                </a:solidFill>
                <a:latin typeface="Arial MT"/>
                <a:cs typeface="Arial MT"/>
              </a:rPr>
              <a:t>f</a:t>
            </a:r>
            <a:r>
              <a:rPr sz="400" spc="-20" dirty="0">
                <a:solidFill>
                  <a:srgbClr val="666666"/>
                </a:solidFill>
                <a:latin typeface="Arial MT"/>
                <a:cs typeface="Arial MT"/>
              </a:rPr>
              <a:t>o</a:t>
            </a:r>
            <a:r>
              <a:rPr sz="400" spc="20" dirty="0">
                <a:solidFill>
                  <a:srgbClr val="666666"/>
                </a:solidFill>
                <a:latin typeface="Arial MT"/>
                <a:cs typeface="Arial MT"/>
              </a:rPr>
              <a:t>t</a:t>
            </a:r>
            <a:r>
              <a:rPr sz="400" spc="-20" dirty="0">
                <a:solidFill>
                  <a:srgbClr val="666666"/>
                </a:solidFill>
                <a:latin typeface="Arial MT"/>
                <a:cs typeface="Arial MT"/>
              </a:rPr>
              <a:t>ogr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á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fica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pr</a:t>
            </a:r>
            <a:r>
              <a:rPr sz="400" spc="-20" dirty="0">
                <a:solidFill>
                  <a:srgbClr val="666666"/>
                </a:solidFill>
                <a:latin typeface="Arial MT"/>
                <a:cs typeface="Arial MT"/>
              </a:rPr>
              <a:t>o</a:t>
            </a:r>
            <a:r>
              <a:rPr sz="400" spc="20" dirty="0">
                <a:solidFill>
                  <a:srgbClr val="666666"/>
                </a:solidFill>
                <a:latin typeface="Arial MT"/>
                <a:cs typeface="Arial MT"/>
              </a:rPr>
              <a:t>f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esional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y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20" dirty="0">
                <a:solidFill>
                  <a:srgbClr val="666666"/>
                </a:solidFill>
                <a:latin typeface="Arial MT"/>
                <a:cs typeface="Arial MT"/>
              </a:rPr>
              <a:t>t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our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vir</a:t>
            </a:r>
            <a:r>
              <a:rPr sz="400" spc="20" dirty="0">
                <a:solidFill>
                  <a:srgbClr val="666666"/>
                </a:solidFill>
                <a:latin typeface="Arial MT"/>
                <a:cs typeface="Arial MT"/>
              </a:rPr>
              <a:t>t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ual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360º 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Filtramos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a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los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visita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n</a:t>
            </a:r>
            <a:r>
              <a:rPr sz="400" spc="20" dirty="0">
                <a:solidFill>
                  <a:srgbClr val="666666"/>
                </a:solidFill>
                <a:latin typeface="Arial MT"/>
                <a:cs typeface="Arial MT"/>
              </a:rPr>
              <a:t>t</a:t>
            </a:r>
            <a:r>
              <a:rPr sz="400" spc="-20" dirty="0">
                <a:solidFill>
                  <a:srgbClr val="666666"/>
                </a:solidFill>
                <a:latin typeface="Arial MT"/>
                <a:cs typeface="Arial MT"/>
              </a:rPr>
              <a:t>es</a:t>
            </a:r>
            <a:endParaRPr sz="400">
              <a:latin typeface="Arial MT"/>
              <a:cs typeface="Arial MT"/>
            </a:endParaRPr>
          </a:p>
          <a:p>
            <a:pPr marL="12700" marR="5080">
              <a:lnSpc>
                <a:spcPct val="125000"/>
              </a:lnSpc>
            </a:pPr>
            <a:r>
              <a:rPr sz="400" spc="-60" dirty="0">
                <a:solidFill>
                  <a:srgbClr val="666666"/>
                </a:solidFill>
                <a:latin typeface="Arial MT"/>
                <a:cs typeface="Arial MT"/>
              </a:rPr>
              <a:t>F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acilitamos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20" dirty="0">
                <a:solidFill>
                  <a:srgbClr val="666666"/>
                </a:solidFill>
                <a:latin typeface="Arial MT"/>
                <a:cs typeface="Arial MT"/>
              </a:rPr>
              <a:t>la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financiación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hip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o</a:t>
            </a:r>
            <a:r>
              <a:rPr sz="400" spc="20" dirty="0">
                <a:solidFill>
                  <a:srgbClr val="666666"/>
                </a:solidFill>
                <a:latin typeface="Arial MT"/>
                <a:cs typeface="Arial MT"/>
              </a:rPr>
              <a:t>t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ecaría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20" dirty="0">
                <a:solidFill>
                  <a:srgbClr val="666666"/>
                </a:solidFill>
                <a:latin typeface="Arial MT"/>
                <a:cs typeface="Arial MT"/>
              </a:rPr>
              <a:t>al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comprador  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Gestión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de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firmas,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5" dirty="0">
                <a:solidFill>
                  <a:srgbClr val="666666"/>
                </a:solidFill>
                <a:latin typeface="Arial MT"/>
                <a:cs typeface="Arial MT"/>
              </a:rPr>
              <a:t>trámi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t</a:t>
            </a:r>
            <a:r>
              <a:rPr sz="400" spc="-20" dirty="0">
                <a:solidFill>
                  <a:srgbClr val="666666"/>
                </a:solidFill>
                <a:latin typeface="Arial MT"/>
                <a:cs typeface="Arial MT"/>
              </a:rPr>
              <a:t>es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y</a:t>
            </a:r>
            <a:r>
              <a:rPr sz="400" spc="-3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papeleo</a:t>
            </a:r>
            <a:endParaRPr sz="400"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15390" y="457885"/>
            <a:ext cx="44450" cy="574675"/>
            <a:chOff x="1015390" y="457885"/>
            <a:chExt cx="44450" cy="57467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1629" y="457885"/>
              <a:ext cx="31920" cy="11411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5390" y="611685"/>
              <a:ext cx="44405" cy="19131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17465" y="841184"/>
              <a:ext cx="40247" cy="19088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140704" y="1193105"/>
            <a:ext cx="214629" cy="63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" spc="5" dirty="0">
                <a:solidFill>
                  <a:srgbClr val="21B573"/>
                </a:solidFill>
                <a:latin typeface="Consolas"/>
                <a:cs typeface="Consolas"/>
              </a:rPr>
              <a:t>hihomie.es</a:t>
            </a:r>
            <a:endParaRPr sz="25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7666" y="226149"/>
            <a:ext cx="264795" cy="12700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" dirty="0">
                <a:solidFill>
                  <a:srgbClr val="21B573"/>
                </a:solidFill>
                <a:latin typeface="Arial MT"/>
                <a:cs typeface="Arial MT"/>
              </a:rPr>
              <a:t>Hi</a:t>
            </a:r>
            <a:r>
              <a:rPr sz="200" spc="-15" dirty="0">
                <a:solidFill>
                  <a:srgbClr val="21B573"/>
                </a:solidFill>
                <a:latin typeface="Arial MT"/>
                <a:cs typeface="Arial MT"/>
              </a:rPr>
              <a:t> </a:t>
            </a:r>
            <a:r>
              <a:rPr sz="200" spc="-10" dirty="0">
                <a:solidFill>
                  <a:srgbClr val="21B573"/>
                </a:solidFill>
                <a:latin typeface="Arial MT"/>
                <a:cs typeface="Arial MT"/>
              </a:rPr>
              <a:t>HOMIE</a:t>
            </a:r>
            <a:endParaRPr sz="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solidFill>
                  <a:srgbClr val="21B573"/>
                </a:solidFill>
                <a:latin typeface="Consolas"/>
                <a:cs typeface="Consolas"/>
              </a:rPr>
              <a:t>Real Estate</a:t>
            </a:r>
            <a:endParaRPr sz="300">
              <a:latin typeface="Consolas"/>
              <a:cs typeface="Consol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7666" y="441446"/>
            <a:ext cx="349250" cy="155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6800"/>
              </a:lnSpc>
              <a:spcBef>
                <a:spcPts val="95"/>
              </a:spcBef>
            </a:pPr>
            <a:r>
              <a:rPr sz="400" b="1" spc="-35" dirty="0">
                <a:solidFill>
                  <a:srgbClr val="21B573"/>
                </a:solidFill>
                <a:latin typeface="Arial"/>
                <a:cs typeface="Arial"/>
              </a:rPr>
              <a:t>S</a:t>
            </a:r>
            <a:r>
              <a:rPr sz="400" b="1" spc="-45" dirty="0">
                <a:solidFill>
                  <a:srgbClr val="21B573"/>
                </a:solidFill>
                <a:latin typeface="Arial"/>
                <a:cs typeface="Arial"/>
              </a:rPr>
              <a:t>E</a:t>
            </a:r>
            <a:r>
              <a:rPr sz="400" b="1" spc="-20" dirty="0">
                <a:solidFill>
                  <a:srgbClr val="21B573"/>
                </a:solidFill>
                <a:latin typeface="Arial"/>
                <a:cs typeface="Arial"/>
              </a:rPr>
              <a:t>GUIMIEN</a:t>
            </a:r>
            <a:r>
              <a:rPr sz="400" b="1" spc="-30" dirty="0">
                <a:solidFill>
                  <a:srgbClr val="21B573"/>
                </a:solidFill>
                <a:latin typeface="Arial"/>
                <a:cs typeface="Arial"/>
              </a:rPr>
              <a:t>T</a:t>
            </a:r>
            <a:r>
              <a:rPr sz="400" b="1" spc="-20" dirty="0">
                <a:solidFill>
                  <a:srgbClr val="21B573"/>
                </a:solidFill>
                <a:latin typeface="Arial"/>
                <a:cs typeface="Arial"/>
              </a:rPr>
              <a:t>O  </a:t>
            </a:r>
            <a:r>
              <a:rPr sz="400" b="1" spc="-30" dirty="0">
                <a:solidFill>
                  <a:srgbClr val="21B573"/>
                </a:solidFill>
                <a:latin typeface="Arial"/>
                <a:cs typeface="Arial"/>
              </a:rPr>
              <a:t>DE</a:t>
            </a:r>
            <a:r>
              <a:rPr sz="400" b="1" spc="-35" dirty="0">
                <a:solidFill>
                  <a:srgbClr val="21B573"/>
                </a:solidFill>
                <a:latin typeface="Arial"/>
                <a:cs typeface="Arial"/>
              </a:rPr>
              <a:t> </a:t>
            </a:r>
            <a:r>
              <a:rPr sz="400" b="1" spc="-25" dirty="0">
                <a:solidFill>
                  <a:srgbClr val="21B573"/>
                </a:solidFill>
                <a:latin typeface="Arial"/>
                <a:cs typeface="Arial"/>
              </a:rPr>
              <a:t>VEN</a:t>
            </a:r>
            <a:r>
              <a:rPr sz="400" b="1" spc="-70" dirty="0">
                <a:solidFill>
                  <a:srgbClr val="21B573"/>
                </a:solidFill>
                <a:latin typeface="Arial"/>
                <a:cs typeface="Arial"/>
              </a:rPr>
              <a:t>T</a:t>
            </a:r>
            <a:r>
              <a:rPr sz="400" b="1" spc="-40" dirty="0">
                <a:solidFill>
                  <a:srgbClr val="21B573"/>
                </a:solidFill>
                <a:latin typeface="Arial"/>
                <a:cs typeface="Arial"/>
              </a:rPr>
              <a:t>A</a:t>
            </a:r>
            <a:endParaRPr sz="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66782" y="122574"/>
            <a:ext cx="43815" cy="67310"/>
          </a:xfrm>
          <a:custGeom>
            <a:avLst/>
            <a:gdLst/>
            <a:ahLst/>
            <a:cxnLst/>
            <a:rect l="l" t="t" r="r" b="b"/>
            <a:pathLst>
              <a:path w="43814" h="67310">
                <a:moveTo>
                  <a:pt x="43395" y="0"/>
                </a:moveTo>
                <a:lnTo>
                  <a:pt x="0" y="0"/>
                </a:lnTo>
                <a:lnTo>
                  <a:pt x="0" y="51663"/>
                </a:lnTo>
                <a:lnTo>
                  <a:pt x="25958" y="51663"/>
                </a:lnTo>
                <a:lnTo>
                  <a:pt x="25958" y="67208"/>
                </a:lnTo>
                <a:lnTo>
                  <a:pt x="33883" y="67208"/>
                </a:lnTo>
                <a:lnTo>
                  <a:pt x="43395" y="51663"/>
                </a:lnTo>
                <a:lnTo>
                  <a:pt x="43395" y="44691"/>
                </a:lnTo>
                <a:lnTo>
                  <a:pt x="7924" y="44691"/>
                </a:lnTo>
                <a:lnTo>
                  <a:pt x="7924" y="6972"/>
                </a:lnTo>
                <a:lnTo>
                  <a:pt x="43395" y="6972"/>
                </a:lnTo>
                <a:lnTo>
                  <a:pt x="43395" y="0"/>
                </a:lnTo>
                <a:close/>
              </a:path>
              <a:path w="43814" h="67310">
                <a:moveTo>
                  <a:pt x="43395" y="6972"/>
                </a:moveTo>
                <a:lnTo>
                  <a:pt x="30518" y="6972"/>
                </a:lnTo>
                <a:lnTo>
                  <a:pt x="25958" y="15544"/>
                </a:lnTo>
                <a:lnTo>
                  <a:pt x="25958" y="44691"/>
                </a:lnTo>
                <a:lnTo>
                  <a:pt x="43395" y="44691"/>
                </a:lnTo>
                <a:lnTo>
                  <a:pt x="43395" y="6972"/>
                </a:lnTo>
                <a:close/>
              </a:path>
            </a:pathLst>
          </a:custGeom>
          <a:solidFill>
            <a:srgbClr val="21B57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7460" y="474840"/>
            <a:ext cx="1081773" cy="76271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705" y="440739"/>
            <a:ext cx="1527175" cy="415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00">
              <a:lnSpc>
                <a:spcPct val="106800"/>
              </a:lnSpc>
              <a:spcBef>
                <a:spcPts val="95"/>
              </a:spcBef>
            </a:pPr>
            <a:r>
              <a:rPr sz="400" b="1" spc="-30" dirty="0">
                <a:solidFill>
                  <a:srgbClr val="21B573"/>
                </a:solidFill>
                <a:latin typeface="Arial"/>
                <a:cs typeface="Arial"/>
              </a:rPr>
              <a:t>CONS</a:t>
            </a:r>
            <a:r>
              <a:rPr sz="400" b="1" spc="-35" dirty="0">
                <a:solidFill>
                  <a:srgbClr val="21B573"/>
                </a:solidFill>
                <a:latin typeface="Arial"/>
                <a:cs typeface="Arial"/>
              </a:rPr>
              <a:t>E</a:t>
            </a:r>
            <a:r>
              <a:rPr sz="400" b="1" spc="-20" dirty="0">
                <a:solidFill>
                  <a:srgbClr val="21B573"/>
                </a:solidFill>
                <a:latin typeface="Arial"/>
                <a:cs typeface="Arial"/>
              </a:rPr>
              <a:t>GUIM</a:t>
            </a:r>
            <a:r>
              <a:rPr sz="400" b="1" spc="-30" dirty="0">
                <a:solidFill>
                  <a:srgbClr val="21B573"/>
                </a:solidFill>
                <a:latin typeface="Arial"/>
                <a:cs typeface="Arial"/>
              </a:rPr>
              <a:t>OS</a:t>
            </a:r>
            <a:r>
              <a:rPr sz="400" b="1" spc="-35" dirty="0">
                <a:solidFill>
                  <a:srgbClr val="21B573"/>
                </a:solidFill>
                <a:latin typeface="Arial"/>
                <a:cs typeface="Arial"/>
              </a:rPr>
              <a:t> </a:t>
            </a:r>
            <a:r>
              <a:rPr sz="400" b="1" spc="-45" dirty="0">
                <a:solidFill>
                  <a:srgbClr val="21B573"/>
                </a:solidFill>
                <a:latin typeface="Arial"/>
                <a:cs typeface="Arial"/>
              </a:rPr>
              <a:t>L</a:t>
            </a:r>
            <a:r>
              <a:rPr sz="400" b="1" spc="-40" dirty="0">
                <a:solidFill>
                  <a:srgbClr val="21B573"/>
                </a:solidFill>
                <a:latin typeface="Arial"/>
                <a:cs typeface="Arial"/>
              </a:rPr>
              <a:t>A</a:t>
            </a:r>
            <a:r>
              <a:rPr sz="400" b="1" spc="-35" dirty="0">
                <a:solidFill>
                  <a:srgbClr val="21B573"/>
                </a:solidFill>
                <a:latin typeface="Arial"/>
                <a:cs typeface="Arial"/>
              </a:rPr>
              <a:t> </a:t>
            </a:r>
            <a:r>
              <a:rPr sz="400" b="1" spc="-45" dirty="0">
                <a:solidFill>
                  <a:srgbClr val="21B573"/>
                </a:solidFill>
                <a:latin typeface="Arial"/>
                <a:cs typeface="Arial"/>
              </a:rPr>
              <a:t>ME</a:t>
            </a:r>
            <a:r>
              <a:rPr sz="400" b="1" spc="-40" dirty="0">
                <a:solidFill>
                  <a:srgbClr val="21B573"/>
                </a:solidFill>
                <a:latin typeface="Arial"/>
                <a:cs typeface="Arial"/>
              </a:rPr>
              <a:t>J</a:t>
            </a:r>
            <a:r>
              <a:rPr sz="400" b="1" spc="-35" dirty="0">
                <a:solidFill>
                  <a:srgbClr val="21B573"/>
                </a:solidFill>
                <a:latin typeface="Arial"/>
                <a:cs typeface="Arial"/>
              </a:rPr>
              <a:t>OR </a:t>
            </a:r>
            <a:r>
              <a:rPr sz="400" b="1" spc="-25" dirty="0">
                <a:solidFill>
                  <a:srgbClr val="21B573"/>
                </a:solidFill>
                <a:latin typeface="Arial"/>
                <a:cs typeface="Arial"/>
              </a:rPr>
              <a:t>FINANCI</a:t>
            </a:r>
            <a:r>
              <a:rPr sz="400" b="1" spc="-55" dirty="0">
                <a:solidFill>
                  <a:srgbClr val="21B573"/>
                </a:solidFill>
                <a:latin typeface="Arial"/>
                <a:cs typeface="Arial"/>
              </a:rPr>
              <a:t>A</a:t>
            </a:r>
            <a:r>
              <a:rPr sz="400" b="1" spc="-20" dirty="0">
                <a:solidFill>
                  <a:srgbClr val="21B573"/>
                </a:solidFill>
                <a:latin typeface="Arial"/>
                <a:cs typeface="Arial"/>
              </a:rPr>
              <a:t>CIÓN  </a:t>
            </a:r>
            <a:r>
              <a:rPr sz="400" b="1" spc="-40" dirty="0">
                <a:solidFill>
                  <a:srgbClr val="21B573"/>
                </a:solidFill>
                <a:latin typeface="Arial"/>
                <a:cs typeface="Arial"/>
              </a:rPr>
              <a:t>PARA</a:t>
            </a:r>
            <a:r>
              <a:rPr sz="400" b="1" spc="-35" dirty="0">
                <a:solidFill>
                  <a:srgbClr val="21B573"/>
                </a:solidFill>
                <a:latin typeface="Arial"/>
                <a:cs typeface="Arial"/>
              </a:rPr>
              <a:t> </a:t>
            </a:r>
            <a:r>
              <a:rPr sz="400" b="1" spc="-45" dirty="0">
                <a:solidFill>
                  <a:srgbClr val="21B573"/>
                </a:solidFill>
                <a:latin typeface="Arial"/>
                <a:cs typeface="Arial"/>
              </a:rPr>
              <a:t>EL</a:t>
            </a:r>
            <a:r>
              <a:rPr sz="400" b="1" spc="-35" dirty="0">
                <a:solidFill>
                  <a:srgbClr val="21B573"/>
                </a:solidFill>
                <a:latin typeface="Arial"/>
                <a:cs typeface="Arial"/>
              </a:rPr>
              <a:t> </a:t>
            </a:r>
            <a:r>
              <a:rPr sz="400" b="1" spc="-30" dirty="0">
                <a:solidFill>
                  <a:srgbClr val="21B573"/>
                </a:solidFill>
                <a:latin typeface="Arial"/>
                <a:cs typeface="Arial"/>
              </a:rPr>
              <a:t>COMPRADOR</a:t>
            </a:r>
            <a:endParaRPr sz="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0">
              <a:latin typeface="Arial"/>
              <a:cs typeface="Arial"/>
            </a:endParaRPr>
          </a:p>
          <a:p>
            <a:pPr marL="12700" marR="104775">
              <a:lnSpc>
                <a:spcPct val="106800"/>
              </a:lnSpc>
            </a:pP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Estudiamos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el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5" dirty="0">
                <a:solidFill>
                  <a:srgbClr val="666666"/>
                </a:solidFill>
                <a:latin typeface="Arial MT"/>
                <a:cs typeface="Arial MT"/>
              </a:rPr>
              <a:t>perfil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10" dirty="0">
                <a:solidFill>
                  <a:srgbClr val="666666"/>
                </a:solidFill>
                <a:latin typeface="Arial MT"/>
                <a:cs typeface="Arial MT"/>
              </a:rPr>
              <a:t>económico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del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5" dirty="0">
                <a:solidFill>
                  <a:srgbClr val="666666"/>
                </a:solidFill>
                <a:latin typeface="Arial MT"/>
                <a:cs typeface="Arial MT"/>
              </a:rPr>
              <a:t>comprador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y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le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5" dirty="0">
                <a:solidFill>
                  <a:srgbClr val="666666"/>
                </a:solidFill>
                <a:latin typeface="Arial MT"/>
                <a:cs typeface="Arial MT"/>
              </a:rPr>
              <a:t>ofrecemos </a:t>
            </a:r>
            <a:r>
              <a:rPr sz="400" spc="-9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las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mejores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opciones</a:t>
            </a:r>
            <a:r>
              <a:rPr sz="4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de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5" dirty="0">
                <a:solidFill>
                  <a:srgbClr val="666666"/>
                </a:solidFill>
                <a:latin typeface="Arial MT"/>
                <a:cs typeface="Arial MT"/>
              </a:rPr>
              <a:t>financiación</a:t>
            </a:r>
            <a:r>
              <a:rPr sz="4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hipotecaria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del</a:t>
            </a:r>
            <a:r>
              <a:rPr sz="4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mercado,</a:t>
            </a:r>
            <a:endParaRPr sz="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00" spc="-15" dirty="0">
                <a:solidFill>
                  <a:srgbClr val="666666"/>
                </a:solidFill>
                <a:latin typeface="Arial MT"/>
                <a:cs typeface="Arial MT"/>
              </a:rPr>
              <a:t>a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través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de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colaboraciones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5" dirty="0">
                <a:solidFill>
                  <a:srgbClr val="666666"/>
                </a:solidFill>
                <a:latin typeface="Arial MT"/>
                <a:cs typeface="Arial MT"/>
              </a:rPr>
              <a:t>con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10" dirty="0">
                <a:solidFill>
                  <a:srgbClr val="666666"/>
                </a:solidFill>
                <a:latin typeface="Arial MT"/>
                <a:cs typeface="Arial MT"/>
              </a:rPr>
              <a:t>las</a:t>
            </a:r>
            <a:r>
              <a:rPr sz="400" spc="-3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principales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dirty="0">
                <a:solidFill>
                  <a:srgbClr val="666666"/>
                </a:solidFill>
                <a:latin typeface="Arial MT"/>
                <a:cs typeface="Arial MT"/>
              </a:rPr>
              <a:t>entidades</a:t>
            </a:r>
            <a:r>
              <a:rPr sz="400" spc="-2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400" spc="-5" dirty="0">
                <a:solidFill>
                  <a:srgbClr val="666666"/>
                </a:solidFill>
                <a:latin typeface="Arial MT"/>
                <a:cs typeface="Arial MT"/>
              </a:rPr>
              <a:t>bancarias.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7666" y="226149"/>
            <a:ext cx="177800" cy="12700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" dirty="0">
                <a:solidFill>
                  <a:srgbClr val="21B573"/>
                </a:solidFill>
                <a:latin typeface="Arial MT"/>
                <a:cs typeface="Arial MT"/>
              </a:rPr>
              <a:t>Hi</a:t>
            </a:r>
            <a:r>
              <a:rPr sz="200" spc="-15" dirty="0">
                <a:solidFill>
                  <a:srgbClr val="21B573"/>
                </a:solidFill>
                <a:latin typeface="Arial MT"/>
                <a:cs typeface="Arial MT"/>
              </a:rPr>
              <a:t> </a:t>
            </a:r>
            <a:r>
              <a:rPr sz="200" spc="-10" dirty="0">
                <a:solidFill>
                  <a:srgbClr val="21B573"/>
                </a:solidFill>
                <a:latin typeface="Arial MT"/>
                <a:cs typeface="Arial MT"/>
              </a:rPr>
              <a:t>HOMIE</a:t>
            </a:r>
            <a:endParaRPr sz="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solidFill>
                  <a:srgbClr val="21B573"/>
                </a:solidFill>
                <a:latin typeface="Consolas"/>
                <a:cs typeface="Consolas"/>
              </a:rPr>
              <a:t>Finance</a:t>
            </a:r>
            <a:endParaRPr sz="300">
              <a:latin typeface="Consolas"/>
              <a:cs typeface="Consola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66782" y="122574"/>
            <a:ext cx="43815" cy="67310"/>
          </a:xfrm>
          <a:custGeom>
            <a:avLst/>
            <a:gdLst/>
            <a:ahLst/>
            <a:cxnLst/>
            <a:rect l="l" t="t" r="r" b="b"/>
            <a:pathLst>
              <a:path w="43814" h="67310">
                <a:moveTo>
                  <a:pt x="43395" y="0"/>
                </a:moveTo>
                <a:lnTo>
                  <a:pt x="0" y="0"/>
                </a:lnTo>
                <a:lnTo>
                  <a:pt x="0" y="51663"/>
                </a:lnTo>
                <a:lnTo>
                  <a:pt x="25958" y="51663"/>
                </a:lnTo>
                <a:lnTo>
                  <a:pt x="25958" y="67208"/>
                </a:lnTo>
                <a:lnTo>
                  <a:pt x="33883" y="67208"/>
                </a:lnTo>
                <a:lnTo>
                  <a:pt x="43395" y="51663"/>
                </a:lnTo>
                <a:lnTo>
                  <a:pt x="43395" y="44691"/>
                </a:lnTo>
                <a:lnTo>
                  <a:pt x="7924" y="44691"/>
                </a:lnTo>
                <a:lnTo>
                  <a:pt x="7924" y="6972"/>
                </a:lnTo>
                <a:lnTo>
                  <a:pt x="43395" y="6972"/>
                </a:lnTo>
                <a:lnTo>
                  <a:pt x="43395" y="0"/>
                </a:lnTo>
                <a:close/>
              </a:path>
              <a:path w="43814" h="67310">
                <a:moveTo>
                  <a:pt x="43395" y="6972"/>
                </a:moveTo>
                <a:lnTo>
                  <a:pt x="30518" y="6972"/>
                </a:lnTo>
                <a:lnTo>
                  <a:pt x="25958" y="15544"/>
                </a:lnTo>
                <a:lnTo>
                  <a:pt x="25958" y="44691"/>
                </a:lnTo>
                <a:lnTo>
                  <a:pt x="43395" y="44691"/>
                </a:lnTo>
                <a:lnTo>
                  <a:pt x="43395" y="6972"/>
                </a:lnTo>
                <a:close/>
              </a:path>
            </a:pathLst>
          </a:custGeom>
          <a:solidFill>
            <a:srgbClr val="21B5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6782" y="122574"/>
            <a:ext cx="43815" cy="67310"/>
          </a:xfrm>
          <a:custGeom>
            <a:avLst/>
            <a:gdLst/>
            <a:ahLst/>
            <a:cxnLst/>
            <a:rect l="l" t="t" r="r" b="b"/>
            <a:pathLst>
              <a:path w="43814" h="67310">
                <a:moveTo>
                  <a:pt x="43395" y="0"/>
                </a:moveTo>
                <a:lnTo>
                  <a:pt x="0" y="0"/>
                </a:lnTo>
                <a:lnTo>
                  <a:pt x="0" y="51663"/>
                </a:lnTo>
                <a:lnTo>
                  <a:pt x="25958" y="51663"/>
                </a:lnTo>
                <a:lnTo>
                  <a:pt x="25958" y="67208"/>
                </a:lnTo>
                <a:lnTo>
                  <a:pt x="33883" y="67208"/>
                </a:lnTo>
                <a:lnTo>
                  <a:pt x="43395" y="51663"/>
                </a:lnTo>
                <a:lnTo>
                  <a:pt x="43395" y="44691"/>
                </a:lnTo>
                <a:lnTo>
                  <a:pt x="7924" y="44691"/>
                </a:lnTo>
                <a:lnTo>
                  <a:pt x="7924" y="6972"/>
                </a:lnTo>
                <a:lnTo>
                  <a:pt x="43395" y="6972"/>
                </a:lnTo>
                <a:lnTo>
                  <a:pt x="43395" y="0"/>
                </a:lnTo>
                <a:close/>
              </a:path>
              <a:path w="43814" h="67310">
                <a:moveTo>
                  <a:pt x="43395" y="6972"/>
                </a:moveTo>
                <a:lnTo>
                  <a:pt x="30518" y="6972"/>
                </a:lnTo>
                <a:lnTo>
                  <a:pt x="25958" y="15544"/>
                </a:lnTo>
                <a:lnTo>
                  <a:pt x="25958" y="44691"/>
                </a:lnTo>
                <a:lnTo>
                  <a:pt x="43395" y="44691"/>
                </a:lnTo>
                <a:lnTo>
                  <a:pt x="43395" y="6972"/>
                </a:lnTo>
                <a:close/>
              </a:path>
            </a:pathLst>
          </a:custGeom>
          <a:solidFill>
            <a:srgbClr val="21B5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6519" y="384860"/>
            <a:ext cx="334645" cy="20069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b="1" spc="-35" dirty="0">
                <a:solidFill>
                  <a:srgbClr val="21B573"/>
                </a:solidFill>
                <a:latin typeface="Arial"/>
                <a:cs typeface="Arial"/>
              </a:rPr>
              <a:t>T</a:t>
            </a:r>
            <a:r>
              <a:rPr sz="400" b="1" spc="-20" dirty="0">
                <a:solidFill>
                  <a:srgbClr val="21B573"/>
                </a:solidFill>
                <a:latin typeface="Arial"/>
                <a:cs typeface="Arial"/>
              </a:rPr>
              <a:t>U</a:t>
            </a:r>
            <a:r>
              <a:rPr sz="400" b="1" spc="-35" dirty="0">
                <a:solidFill>
                  <a:srgbClr val="21B573"/>
                </a:solidFill>
                <a:latin typeface="Arial"/>
                <a:cs typeface="Arial"/>
              </a:rPr>
              <a:t> </a:t>
            </a:r>
            <a:r>
              <a:rPr sz="400" b="1" spc="-55" dirty="0">
                <a:solidFill>
                  <a:srgbClr val="21B573"/>
                </a:solidFill>
                <a:latin typeface="Arial"/>
                <a:cs typeface="Arial"/>
              </a:rPr>
              <a:t>A</a:t>
            </a:r>
            <a:r>
              <a:rPr sz="400" b="1" spc="-30" dirty="0">
                <a:solidFill>
                  <a:srgbClr val="21B573"/>
                </a:solidFill>
                <a:latin typeface="Arial"/>
                <a:cs typeface="Arial"/>
              </a:rPr>
              <a:t>SE</a:t>
            </a:r>
            <a:r>
              <a:rPr sz="400" b="1" spc="-35" dirty="0">
                <a:solidFill>
                  <a:srgbClr val="21B573"/>
                </a:solidFill>
                <a:latin typeface="Arial"/>
                <a:cs typeface="Arial"/>
              </a:rPr>
              <a:t>S</a:t>
            </a:r>
            <a:r>
              <a:rPr sz="400" b="1" spc="-20" dirty="0">
                <a:solidFill>
                  <a:srgbClr val="21B573"/>
                </a:solidFill>
                <a:latin typeface="Arial"/>
                <a:cs typeface="Arial"/>
              </a:rPr>
              <a:t>OR/A</a:t>
            </a:r>
            <a:endParaRPr sz="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s-ES" sz="300" spc="5" dirty="0">
                <a:solidFill>
                  <a:srgbClr val="21B573"/>
                </a:solidFill>
                <a:latin typeface="Consolas"/>
                <a:cs typeface="Consolas"/>
              </a:rPr>
              <a:t>Nombre Asesor/a</a:t>
            </a:r>
            <a:endParaRPr sz="300" dirty="0">
              <a:latin typeface="Consolas"/>
              <a:cs typeface="Consola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519" y="609889"/>
            <a:ext cx="1336675" cy="637547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153670">
              <a:lnSpc>
                <a:spcPct val="113799"/>
              </a:lnSpc>
              <a:spcBef>
                <a:spcPts val="80"/>
              </a:spcBef>
            </a:pPr>
            <a:r>
              <a:rPr sz="300" spc="-10" dirty="0">
                <a:solidFill>
                  <a:srgbClr val="666666"/>
                </a:solidFill>
                <a:latin typeface="Arial MT"/>
                <a:cs typeface="Arial MT"/>
              </a:rPr>
              <a:t>Tras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varios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años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de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experiencia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en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el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10" dirty="0">
                <a:solidFill>
                  <a:srgbClr val="666666"/>
                </a:solidFill>
                <a:latin typeface="Arial MT"/>
                <a:cs typeface="Arial MT"/>
              </a:rPr>
              <a:t>sector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inmobiliario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trabajando </a:t>
            </a:r>
            <a:r>
              <a:rPr sz="300" spc="-7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en </a:t>
            </a:r>
            <a:r>
              <a:rPr sz="300" spc="10" dirty="0">
                <a:solidFill>
                  <a:srgbClr val="666666"/>
                </a:solidFill>
                <a:latin typeface="Arial MT"/>
                <a:cs typeface="Arial MT"/>
              </a:rPr>
              <a:t>todos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los </a:t>
            </a:r>
            <a:r>
              <a:rPr sz="300" spc="10" dirty="0">
                <a:solidFill>
                  <a:srgbClr val="666666"/>
                </a:solidFill>
                <a:latin typeface="Arial MT"/>
                <a:cs typeface="Arial MT"/>
              </a:rPr>
              <a:t>municipios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de </a:t>
            </a:r>
            <a:r>
              <a:rPr lang="es-ES" sz="300" dirty="0">
                <a:solidFill>
                  <a:srgbClr val="666666"/>
                </a:solidFill>
                <a:latin typeface="Arial MT"/>
                <a:cs typeface="Arial MT"/>
              </a:rPr>
              <a:t>……………</a:t>
            </a:r>
            <a:r>
              <a:rPr sz="300" dirty="0" err="1">
                <a:solidFill>
                  <a:srgbClr val="666666"/>
                </a:solidFill>
                <a:latin typeface="Arial MT"/>
                <a:cs typeface="Arial MT"/>
              </a:rPr>
              <a:t>en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 err="1">
                <a:solidFill>
                  <a:srgbClr val="666666"/>
                </a:solidFill>
                <a:latin typeface="Arial MT"/>
                <a:cs typeface="Arial MT"/>
              </a:rPr>
              <a:t>el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 err="1">
                <a:solidFill>
                  <a:srgbClr val="666666"/>
                </a:solidFill>
                <a:latin typeface="Arial MT"/>
                <a:cs typeface="Arial MT"/>
              </a:rPr>
              <a:t>año</a:t>
            </a:r>
            <a:r>
              <a:rPr lang="es-ES" sz="300" dirty="0">
                <a:solidFill>
                  <a:srgbClr val="666666"/>
                </a:solidFill>
                <a:latin typeface="Arial MT"/>
                <a:cs typeface="Arial MT"/>
              </a:rPr>
              <a:t>…....</a:t>
            </a:r>
            <a:r>
              <a:rPr sz="300" spc="1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15" dirty="0">
                <a:solidFill>
                  <a:srgbClr val="666666"/>
                </a:solidFill>
                <a:latin typeface="Arial MT"/>
                <a:cs typeface="Arial MT"/>
              </a:rPr>
              <a:t> me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incorporo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-5" dirty="0">
                <a:solidFill>
                  <a:srgbClr val="666666"/>
                </a:solidFill>
                <a:latin typeface="Arial MT"/>
                <a:cs typeface="Arial MT"/>
              </a:rPr>
              <a:t>al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equipo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de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-10" dirty="0">
                <a:solidFill>
                  <a:srgbClr val="666666"/>
                </a:solidFill>
                <a:latin typeface="Arial MT"/>
                <a:cs typeface="Arial MT"/>
              </a:rPr>
              <a:t>HIHOMIE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para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aportar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20" dirty="0">
                <a:solidFill>
                  <a:srgbClr val="666666"/>
                </a:solidFill>
                <a:latin typeface="Arial MT"/>
                <a:cs typeface="Arial MT"/>
              </a:rPr>
              <a:t>mi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10" dirty="0">
                <a:solidFill>
                  <a:srgbClr val="666666"/>
                </a:solidFill>
                <a:latin typeface="Arial MT"/>
                <a:cs typeface="Arial MT"/>
              </a:rPr>
              <a:t>conocimiento </a:t>
            </a:r>
            <a:r>
              <a:rPr sz="300" spc="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sobre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-5" dirty="0">
                <a:solidFill>
                  <a:srgbClr val="666666"/>
                </a:solidFill>
                <a:latin typeface="Arial MT"/>
                <a:cs typeface="Arial MT"/>
              </a:rPr>
              <a:t>la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industria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y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-5" dirty="0">
                <a:solidFill>
                  <a:srgbClr val="666666"/>
                </a:solidFill>
                <a:latin typeface="Arial MT"/>
                <a:cs typeface="Arial MT"/>
              </a:rPr>
              <a:t>la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-5" dirty="0">
                <a:solidFill>
                  <a:srgbClr val="666666"/>
                </a:solidFill>
                <a:latin typeface="Arial MT"/>
                <a:cs typeface="Arial MT"/>
              </a:rPr>
              <a:t>zona.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Desde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20" dirty="0">
                <a:solidFill>
                  <a:srgbClr val="666666"/>
                </a:solidFill>
                <a:latin typeface="Arial MT"/>
                <a:cs typeface="Arial MT"/>
              </a:rPr>
              <a:t>mi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posición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de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lang="es-ES" sz="300" spc="-10" dirty="0">
                <a:solidFill>
                  <a:srgbClr val="666666"/>
                </a:solidFill>
                <a:latin typeface="Arial MT"/>
                <a:cs typeface="Arial MT"/>
              </a:rPr>
              <a:t>…………….</a:t>
            </a:r>
            <a:r>
              <a:rPr sz="300" spc="-1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10" dirty="0">
                <a:solidFill>
                  <a:srgbClr val="666666"/>
                </a:solidFill>
                <a:latin typeface="Arial MT"/>
                <a:cs typeface="Arial MT"/>
              </a:rPr>
              <a:t>trato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de</a:t>
            </a:r>
            <a:r>
              <a:rPr sz="300" spc="-1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10" dirty="0">
                <a:solidFill>
                  <a:srgbClr val="666666"/>
                </a:solidFill>
                <a:latin typeface="Arial MT"/>
                <a:cs typeface="Arial MT"/>
              </a:rPr>
              <a:t>construir</a:t>
            </a:r>
            <a:r>
              <a:rPr sz="300" spc="-1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relaciones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sólidas</a:t>
            </a:r>
            <a:r>
              <a:rPr sz="300" spc="-1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10" dirty="0">
                <a:solidFill>
                  <a:srgbClr val="666666"/>
                </a:solidFill>
                <a:latin typeface="Arial MT"/>
                <a:cs typeface="Arial MT"/>
              </a:rPr>
              <a:t>con</a:t>
            </a:r>
            <a:r>
              <a:rPr sz="300" spc="-1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10" dirty="0">
                <a:solidFill>
                  <a:srgbClr val="666666"/>
                </a:solidFill>
                <a:latin typeface="Arial MT"/>
                <a:cs typeface="Arial MT"/>
              </a:rPr>
              <a:t>mis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clientes, </a:t>
            </a:r>
            <a:r>
              <a:rPr sz="300" spc="-6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siempre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basadas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en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-5" dirty="0">
                <a:solidFill>
                  <a:srgbClr val="666666"/>
                </a:solidFill>
                <a:latin typeface="Arial MT"/>
                <a:cs typeface="Arial MT"/>
              </a:rPr>
              <a:t>la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credibilidad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y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-5" dirty="0">
                <a:solidFill>
                  <a:srgbClr val="666666"/>
                </a:solidFill>
                <a:latin typeface="Arial MT"/>
                <a:cs typeface="Arial MT"/>
              </a:rPr>
              <a:t>la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confianza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-5" dirty="0">
                <a:solidFill>
                  <a:srgbClr val="666666"/>
                </a:solidFill>
                <a:latin typeface="Arial MT"/>
                <a:cs typeface="Arial MT"/>
              </a:rPr>
              <a:t>para,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-10" dirty="0">
                <a:solidFill>
                  <a:srgbClr val="666666"/>
                </a:solidFill>
                <a:latin typeface="Arial MT"/>
                <a:cs typeface="Arial MT"/>
              </a:rPr>
              <a:t>a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lo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largo</a:t>
            </a:r>
            <a:r>
              <a:rPr lang="es-ES" sz="300" dirty="0"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del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proceso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de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compraventa o </a:t>
            </a:r>
            <a:r>
              <a:rPr sz="300" spc="-5" dirty="0">
                <a:solidFill>
                  <a:srgbClr val="666666"/>
                </a:solidFill>
                <a:latin typeface="Arial MT"/>
                <a:cs typeface="Arial MT"/>
              </a:rPr>
              <a:t>alquiler,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responder </a:t>
            </a:r>
            <a:r>
              <a:rPr sz="300" spc="10" dirty="0">
                <a:solidFill>
                  <a:srgbClr val="666666"/>
                </a:solidFill>
                <a:latin typeface="Arial MT"/>
                <a:cs typeface="Arial MT"/>
              </a:rPr>
              <a:t>con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eficacia </a:t>
            </a:r>
            <a:r>
              <a:rPr sz="300" spc="-10" dirty="0">
                <a:solidFill>
                  <a:srgbClr val="666666"/>
                </a:solidFill>
                <a:latin typeface="Arial MT"/>
                <a:cs typeface="Arial MT"/>
              </a:rPr>
              <a:t>a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sus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demandas.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Me considero un compañero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de andadura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capaz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de orientar,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guiar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y disipar </a:t>
            </a:r>
            <a:r>
              <a:rPr sz="300" spc="-5" dirty="0">
                <a:solidFill>
                  <a:srgbClr val="666666"/>
                </a:solidFill>
                <a:latin typeface="Arial MT"/>
                <a:cs typeface="Arial MT"/>
              </a:rPr>
              <a:t>dudas. Estaré </a:t>
            </a:r>
            <a:r>
              <a:rPr sz="300" spc="-10" dirty="0">
                <a:solidFill>
                  <a:srgbClr val="666666"/>
                </a:solidFill>
                <a:latin typeface="Arial MT"/>
                <a:cs typeface="Arial MT"/>
              </a:rPr>
              <a:t>a </a:t>
            </a:r>
            <a:r>
              <a:rPr sz="300" spc="15" dirty="0">
                <a:solidFill>
                  <a:srgbClr val="666666"/>
                </a:solidFill>
                <a:latin typeface="Arial MT"/>
                <a:cs typeface="Arial MT"/>
              </a:rPr>
              <a:t>tu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lado desde el </a:t>
            </a:r>
            <a:r>
              <a:rPr sz="300" spc="10" dirty="0">
                <a:solidFill>
                  <a:srgbClr val="666666"/>
                </a:solidFill>
                <a:latin typeface="Arial MT"/>
                <a:cs typeface="Arial MT"/>
              </a:rPr>
              <a:t>primer </a:t>
            </a:r>
            <a:r>
              <a:rPr sz="300" spc="15" dirty="0">
                <a:solidFill>
                  <a:srgbClr val="666666"/>
                </a:solidFill>
                <a:latin typeface="Arial MT"/>
                <a:cs typeface="Arial MT"/>
              </a:rPr>
              <a:t>momento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para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 ayudarte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-10" dirty="0">
                <a:solidFill>
                  <a:srgbClr val="666666"/>
                </a:solidFill>
                <a:latin typeface="Arial MT"/>
                <a:cs typeface="Arial MT"/>
              </a:rPr>
              <a:t>a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10" dirty="0">
                <a:solidFill>
                  <a:srgbClr val="666666"/>
                </a:solidFill>
                <a:latin typeface="Arial MT"/>
                <a:cs typeface="Arial MT"/>
              </a:rPr>
              <a:t>tomar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una</a:t>
            </a:r>
            <a:r>
              <a:rPr sz="300" spc="-1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buena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decisión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sobre</a:t>
            </a:r>
            <a:r>
              <a:rPr sz="300" spc="-1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15" dirty="0">
                <a:solidFill>
                  <a:srgbClr val="666666"/>
                </a:solidFill>
                <a:latin typeface="Arial MT"/>
                <a:cs typeface="Arial MT"/>
              </a:rPr>
              <a:t>tu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vivienda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10" dirty="0">
                <a:solidFill>
                  <a:srgbClr val="666666"/>
                </a:solidFill>
                <a:latin typeface="Arial MT"/>
                <a:cs typeface="Arial MT"/>
              </a:rPr>
              <a:t>con</a:t>
            </a:r>
            <a:r>
              <a:rPr sz="300" spc="-1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-5" dirty="0">
                <a:solidFill>
                  <a:srgbClr val="666666"/>
                </a:solidFill>
                <a:latin typeface="Arial MT"/>
                <a:cs typeface="Arial MT"/>
              </a:rPr>
              <a:t>la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transparencia </a:t>
            </a:r>
            <a:r>
              <a:rPr sz="300" spc="-7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que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nos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caracteriza.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Únete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-10" dirty="0">
                <a:solidFill>
                  <a:srgbClr val="666666"/>
                </a:solidFill>
                <a:latin typeface="Arial MT"/>
                <a:cs typeface="Arial MT"/>
              </a:rPr>
              <a:t>a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-5" dirty="0">
                <a:solidFill>
                  <a:srgbClr val="666666"/>
                </a:solidFill>
                <a:latin typeface="Arial MT"/>
                <a:cs typeface="Arial MT"/>
              </a:rPr>
              <a:t>la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revolución</a:t>
            </a:r>
            <a:r>
              <a:rPr sz="300" spc="-15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inmobiliaria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-10" dirty="0">
                <a:solidFill>
                  <a:srgbClr val="666666"/>
                </a:solidFill>
                <a:latin typeface="Arial MT"/>
                <a:cs typeface="Arial MT"/>
              </a:rPr>
              <a:t>HIHOMIE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para</a:t>
            </a:r>
            <a:r>
              <a:rPr lang="es-ES" sz="300" dirty="0">
                <a:latin typeface="Arial MT"/>
                <a:cs typeface="Arial MT"/>
              </a:rPr>
              <a:t> 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un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15" dirty="0">
                <a:solidFill>
                  <a:srgbClr val="666666"/>
                </a:solidFill>
                <a:latin typeface="Arial MT"/>
                <a:cs typeface="Arial MT"/>
              </a:rPr>
              <a:t>me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r</a:t>
            </a:r>
            <a:r>
              <a:rPr sz="300" spc="5" dirty="0">
                <a:solidFill>
                  <a:srgbClr val="666666"/>
                </a:solidFill>
                <a:latin typeface="Arial MT"/>
                <a:cs typeface="Arial MT"/>
              </a:rPr>
              <a:t>cado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10" dirty="0">
                <a:solidFill>
                  <a:srgbClr val="666666"/>
                </a:solidFill>
                <a:latin typeface="Arial MT"/>
                <a:cs typeface="Arial MT"/>
              </a:rPr>
              <a:t>sos</a:t>
            </a:r>
            <a:r>
              <a:rPr sz="300" dirty="0">
                <a:solidFill>
                  <a:srgbClr val="666666"/>
                </a:solidFill>
                <a:latin typeface="Arial MT"/>
                <a:cs typeface="Arial MT"/>
              </a:rPr>
              <a:t>tenible.</a:t>
            </a:r>
            <a:r>
              <a:rPr sz="300" spc="-20" dirty="0">
                <a:solidFill>
                  <a:srgbClr val="666666"/>
                </a:solidFill>
                <a:latin typeface="Arial MT"/>
                <a:cs typeface="Arial MT"/>
              </a:rPr>
              <a:t> </a:t>
            </a:r>
            <a:r>
              <a:rPr sz="300" spc="-5" dirty="0">
                <a:solidFill>
                  <a:srgbClr val="666666"/>
                </a:solidFill>
                <a:latin typeface="Arial MT"/>
                <a:cs typeface="Arial MT"/>
              </a:rPr>
              <a:t>¡Gracias!</a:t>
            </a:r>
            <a:endParaRPr sz="3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7666" y="226149"/>
            <a:ext cx="264795" cy="12700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" dirty="0">
                <a:solidFill>
                  <a:srgbClr val="21B573"/>
                </a:solidFill>
                <a:latin typeface="Arial MT"/>
                <a:cs typeface="Arial MT"/>
              </a:rPr>
              <a:t>Hi</a:t>
            </a:r>
            <a:r>
              <a:rPr sz="200" spc="-15" dirty="0">
                <a:solidFill>
                  <a:srgbClr val="21B573"/>
                </a:solidFill>
                <a:latin typeface="Arial MT"/>
                <a:cs typeface="Arial MT"/>
              </a:rPr>
              <a:t> </a:t>
            </a:r>
            <a:r>
              <a:rPr sz="200" spc="-10" dirty="0">
                <a:solidFill>
                  <a:srgbClr val="21B573"/>
                </a:solidFill>
                <a:latin typeface="Arial MT"/>
                <a:cs typeface="Arial MT"/>
              </a:rPr>
              <a:t>HOMIE</a:t>
            </a:r>
            <a:endParaRPr sz="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0" spc="5" dirty="0">
                <a:solidFill>
                  <a:srgbClr val="21B573"/>
                </a:solidFill>
                <a:latin typeface="Consolas"/>
                <a:cs typeface="Consolas"/>
              </a:rPr>
              <a:t>Real Estate</a:t>
            </a:r>
            <a:endParaRPr sz="300">
              <a:latin typeface="Consolas"/>
              <a:cs typeface="Consolas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70289" y="896072"/>
            <a:ext cx="340134" cy="34013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924452" y="802368"/>
            <a:ext cx="213995" cy="71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" b="1" spc="-20" dirty="0">
                <a:solidFill>
                  <a:srgbClr val="00BE64"/>
                </a:solidFill>
                <a:latin typeface="Trebuchet MS"/>
                <a:cs typeface="Trebuchet MS"/>
              </a:rPr>
              <a:t>Contáctame</a:t>
            </a:r>
            <a:endParaRPr sz="30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869729" y="439202"/>
            <a:ext cx="341630" cy="341630"/>
            <a:chOff x="1869729" y="439202"/>
            <a:chExt cx="341630" cy="34163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29232" y="483875"/>
              <a:ext cx="222249" cy="26415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870367" y="439839"/>
              <a:ext cx="340360" cy="340360"/>
            </a:xfrm>
            <a:custGeom>
              <a:avLst/>
              <a:gdLst/>
              <a:ahLst/>
              <a:cxnLst/>
              <a:rect l="l" t="t" r="r" b="b"/>
              <a:pathLst>
                <a:path w="340360" h="340359">
                  <a:moveTo>
                    <a:pt x="339826" y="0"/>
                  </a:moveTo>
                  <a:lnTo>
                    <a:pt x="0" y="0"/>
                  </a:lnTo>
                  <a:lnTo>
                    <a:pt x="0" y="339826"/>
                  </a:lnTo>
                  <a:lnTo>
                    <a:pt x="339826" y="339826"/>
                  </a:lnTo>
                  <a:lnTo>
                    <a:pt x="3398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70364" y="43983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19" h="7620">
                  <a:moveTo>
                    <a:pt x="0" y="7619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3175">
              <a:solidFill>
                <a:srgbClr val="21B57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910441" y="439837"/>
              <a:ext cx="276225" cy="0"/>
            </a:xfrm>
            <a:custGeom>
              <a:avLst/>
              <a:gdLst/>
              <a:ahLst/>
              <a:cxnLst/>
              <a:rect l="l" t="t" r="r" b="b"/>
              <a:pathLst>
                <a:path w="276225">
                  <a:moveTo>
                    <a:pt x="0" y="0"/>
                  </a:moveTo>
                  <a:lnTo>
                    <a:pt x="275894" y="0"/>
                  </a:lnTo>
                </a:path>
              </a:pathLst>
            </a:custGeom>
            <a:ln w="3175">
              <a:solidFill>
                <a:srgbClr val="21B573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02565" y="439837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19" h="7620">
                  <a:moveTo>
                    <a:pt x="0" y="0"/>
                  </a:moveTo>
                  <a:lnTo>
                    <a:pt x="7620" y="0"/>
                  </a:lnTo>
                  <a:lnTo>
                    <a:pt x="7620" y="7620"/>
                  </a:lnTo>
                </a:path>
              </a:pathLst>
            </a:custGeom>
            <a:ln w="3175">
              <a:solidFill>
                <a:srgbClr val="21B57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210185" y="479916"/>
              <a:ext cx="0" cy="276225"/>
            </a:xfrm>
            <a:custGeom>
              <a:avLst/>
              <a:gdLst/>
              <a:ahLst/>
              <a:cxnLst/>
              <a:rect l="l" t="t" r="r" b="b"/>
              <a:pathLst>
                <a:path h="276225">
                  <a:moveTo>
                    <a:pt x="0" y="0"/>
                  </a:moveTo>
                  <a:lnTo>
                    <a:pt x="0" y="275894"/>
                  </a:lnTo>
                </a:path>
              </a:pathLst>
            </a:custGeom>
            <a:ln w="3175">
              <a:solidFill>
                <a:srgbClr val="21B573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202565" y="772039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19" h="7620">
                  <a:moveTo>
                    <a:pt x="7619" y="0"/>
                  </a:moveTo>
                  <a:lnTo>
                    <a:pt x="7619" y="7620"/>
                  </a:lnTo>
                  <a:lnTo>
                    <a:pt x="0" y="7620"/>
                  </a:lnTo>
                </a:path>
              </a:pathLst>
            </a:custGeom>
            <a:ln w="3175">
              <a:solidFill>
                <a:srgbClr val="21B57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894213" y="779660"/>
              <a:ext cx="276225" cy="0"/>
            </a:xfrm>
            <a:custGeom>
              <a:avLst/>
              <a:gdLst/>
              <a:ahLst/>
              <a:cxnLst/>
              <a:rect l="l" t="t" r="r" b="b"/>
              <a:pathLst>
                <a:path w="276225">
                  <a:moveTo>
                    <a:pt x="275894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21B573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870364" y="772040"/>
              <a:ext cx="7620" cy="7620"/>
            </a:xfrm>
            <a:custGeom>
              <a:avLst/>
              <a:gdLst/>
              <a:ahLst/>
              <a:cxnLst/>
              <a:rect l="l" t="t" r="r" b="b"/>
              <a:pathLst>
                <a:path w="7619" h="7620">
                  <a:moveTo>
                    <a:pt x="7619" y="7620"/>
                  </a:moveTo>
                  <a:lnTo>
                    <a:pt x="0" y="7620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21B57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870364" y="463687"/>
              <a:ext cx="0" cy="276225"/>
            </a:xfrm>
            <a:custGeom>
              <a:avLst/>
              <a:gdLst/>
              <a:ahLst/>
              <a:cxnLst/>
              <a:rect l="l" t="t" r="r" b="b"/>
              <a:pathLst>
                <a:path h="276225">
                  <a:moveTo>
                    <a:pt x="0" y="27589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21B573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438400" cy="1371600"/>
          </a:xfrm>
          <a:custGeom>
            <a:avLst/>
            <a:gdLst/>
            <a:ahLst/>
            <a:cxnLst/>
            <a:rect l="l" t="t" r="r" b="b"/>
            <a:pathLst>
              <a:path w="2438400" h="1371600">
                <a:moveTo>
                  <a:pt x="2438400" y="0"/>
                </a:moveTo>
                <a:lnTo>
                  <a:pt x="0" y="0"/>
                </a:lnTo>
                <a:lnTo>
                  <a:pt x="0" y="1371600"/>
                </a:lnTo>
                <a:lnTo>
                  <a:pt x="2438400" y="1371600"/>
                </a:lnTo>
                <a:lnTo>
                  <a:pt x="2438400" y="0"/>
                </a:lnTo>
                <a:close/>
              </a:path>
            </a:pathLst>
          </a:custGeom>
          <a:solidFill>
            <a:srgbClr val="21B5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1924" y="597628"/>
            <a:ext cx="45085" cy="69850"/>
          </a:xfrm>
          <a:custGeom>
            <a:avLst/>
            <a:gdLst/>
            <a:ahLst/>
            <a:cxnLst/>
            <a:rect l="l" t="t" r="r" b="b"/>
            <a:pathLst>
              <a:path w="45084" h="69850">
                <a:moveTo>
                  <a:pt x="44970" y="0"/>
                </a:moveTo>
                <a:lnTo>
                  <a:pt x="0" y="0"/>
                </a:lnTo>
                <a:lnTo>
                  <a:pt x="0" y="53543"/>
                </a:lnTo>
                <a:lnTo>
                  <a:pt x="26898" y="53543"/>
                </a:lnTo>
                <a:lnTo>
                  <a:pt x="26898" y="69646"/>
                </a:lnTo>
                <a:lnTo>
                  <a:pt x="35102" y="69646"/>
                </a:lnTo>
                <a:lnTo>
                  <a:pt x="44970" y="53543"/>
                </a:lnTo>
                <a:lnTo>
                  <a:pt x="44970" y="46316"/>
                </a:lnTo>
                <a:lnTo>
                  <a:pt x="8204" y="46316"/>
                </a:lnTo>
                <a:lnTo>
                  <a:pt x="8204" y="7226"/>
                </a:lnTo>
                <a:lnTo>
                  <a:pt x="44970" y="7226"/>
                </a:lnTo>
                <a:lnTo>
                  <a:pt x="44970" y="0"/>
                </a:lnTo>
                <a:close/>
              </a:path>
              <a:path w="45084" h="69850">
                <a:moveTo>
                  <a:pt x="44970" y="7226"/>
                </a:moveTo>
                <a:lnTo>
                  <a:pt x="31623" y="7226"/>
                </a:lnTo>
                <a:lnTo>
                  <a:pt x="26898" y="16103"/>
                </a:lnTo>
                <a:lnTo>
                  <a:pt x="26898" y="46316"/>
                </a:lnTo>
                <a:lnTo>
                  <a:pt x="44970" y="46316"/>
                </a:lnTo>
                <a:lnTo>
                  <a:pt x="44970" y="72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0367" y="597636"/>
            <a:ext cx="139065" cy="53975"/>
          </a:xfrm>
          <a:custGeom>
            <a:avLst/>
            <a:gdLst/>
            <a:ahLst/>
            <a:cxnLst/>
            <a:rect l="l" t="t" r="r" b="b"/>
            <a:pathLst>
              <a:path w="139065" h="53975">
                <a:moveTo>
                  <a:pt x="44983" y="0"/>
                </a:moveTo>
                <a:lnTo>
                  <a:pt x="36766" y="0"/>
                </a:lnTo>
                <a:lnTo>
                  <a:pt x="36766" y="23126"/>
                </a:lnTo>
                <a:lnTo>
                  <a:pt x="8204" y="23126"/>
                </a:lnTo>
                <a:lnTo>
                  <a:pt x="8204" y="0"/>
                </a:lnTo>
                <a:lnTo>
                  <a:pt x="0" y="0"/>
                </a:lnTo>
                <a:lnTo>
                  <a:pt x="0" y="53555"/>
                </a:lnTo>
                <a:lnTo>
                  <a:pt x="8204" y="53555"/>
                </a:lnTo>
                <a:lnTo>
                  <a:pt x="8204" y="30530"/>
                </a:lnTo>
                <a:lnTo>
                  <a:pt x="36766" y="30530"/>
                </a:lnTo>
                <a:lnTo>
                  <a:pt x="36766" y="53555"/>
                </a:lnTo>
                <a:lnTo>
                  <a:pt x="44983" y="53555"/>
                </a:lnTo>
                <a:lnTo>
                  <a:pt x="44983" y="0"/>
                </a:lnTo>
                <a:close/>
              </a:path>
              <a:path w="139065" h="53975">
                <a:moveTo>
                  <a:pt x="65747" y="15087"/>
                </a:moveTo>
                <a:lnTo>
                  <a:pt x="57988" y="15087"/>
                </a:lnTo>
                <a:lnTo>
                  <a:pt x="57988" y="53543"/>
                </a:lnTo>
                <a:lnTo>
                  <a:pt x="65747" y="53543"/>
                </a:lnTo>
                <a:lnTo>
                  <a:pt x="65747" y="15087"/>
                </a:lnTo>
                <a:close/>
              </a:path>
              <a:path w="139065" h="53975">
                <a:moveTo>
                  <a:pt x="66382" y="0"/>
                </a:moveTo>
                <a:lnTo>
                  <a:pt x="57454" y="0"/>
                </a:lnTo>
                <a:lnTo>
                  <a:pt x="57454" y="7048"/>
                </a:lnTo>
                <a:lnTo>
                  <a:pt x="66382" y="7048"/>
                </a:lnTo>
                <a:lnTo>
                  <a:pt x="66382" y="0"/>
                </a:lnTo>
                <a:close/>
              </a:path>
              <a:path w="139065" h="53975">
                <a:moveTo>
                  <a:pt x="138557" y="0"/>
                </a:moveTo>
                <a:lnTo>
                  <a:pt x="130340" y="0"/>
                </a:lnTo>
                <a:lnTo>
                  <a:pt x="130340" y="23126"/>
                </a:lnTo>
                <a:lnTo>
                  <a:pt x="101777" y="23126"/>
                </a:lnTo>
                <a:lnTo>
                  <a:pt x="101777" y="0"/>
                </a:lnTo>
                <a:lnTo>
                  <a:pt x="93573" y="0"/>
                </a:lnTo>
                <a:lnTo>
                  <a:pt x="93573" y="53555"/>
                </a:lnTo>
                <a:lnTo>
                  <a:pt x="101777" y="53555"/>
                </a:lnTo>
                <a:lnTo>
                  <a:pt x="101777" y="30530"/>
                </a:lnTo>
                <a:lnTo>
                  <a:pt x="130340" y="30530"/>
                </a:lnTo>
                <a:lnTo>
                  <a:pt x="130340" y="53555"/>
                </a:lnTo>
                <a:lnTo>
                  <a:pt x="138557" y="53555"/>
                </a:lnTo>
                <a:lnTo>
                  <a:pt x="1385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892" y="597636"/>
            <a:ext cx="130810" cy="53975"/>
          </a:xfrm>
          <a:custGeom>
            <a:avLst/>
            <a:gdLst/>
            <a:ahLst/>
            <a:cxnLst/>
            <a:rect l="l" t="t" r="r" b="b"/>
            <a:pathLst>
              <a:path w="130809" h="53975">
                <a:moveTo>
                  <a:pt x="59080" y="0"/>
                </a:moveTo>
                <a:lnTo>
                  <a:pt x="46228" y="0"/>
                </a:lnTo>
                <a:lnTo>
                  <a:pt x="36410" y="24638"/>
                </a:lnTo>
                <a:lnTo>
                  <a:pt x="34886" y="28740"/>
                </a:lnTo>
                <a:lnTo>
                  <a:pt x="30607" y="41948"/>
                </a:lnTo>
                <a:lnTo>
                  <a:pt x="28917" y="41948"/>
                </a:lnTo>
                <a:lnTo>
                  <a:pt x="27127" y="35979"/>
                </a:lnTo>
                <a:lnTo>
                  <a:pt x="23202" y="24815"/>
                </a:lnTo>
                <a:lnTo>
                  <a:pt x="13652" y="0"/>
                </a:lnTo>
                <a:lnTo>
                  <a:pt x="0" y="0"/>
                </a:lnTo>
                <a:lnTo>
                  <a:pt x="0" y="53555"/>
                </a:lnTo>
                <a:lnTo>
                  <a:pt x="7670" y="53555"/>
                </a:lnTo>
                <a:lnTo>
                  <a:pt x="7759" y="12941"/>
                </a:lnTo>
                <a:lnTo>
                  <a:pt x="7581" y="6781"/>
                </a:lnTo>
                <a:lnTo>
                  <a:pt x="9093" y="6781"/>
                </a:lnTo>
                <a:lnTo>
                  <a:pt x="10972" y="13119"/>
                </a:lnTo>
                <a:lnTo>
                  <a:pt x="13474" y="20713"/>
                </a:lnTo>
                <a:lnTo>
                  <a:pt x="16243" y="28206"/>
                </a:lnTo>
                <a:lnTo>
                  <a:pt x="24980" y="50342"/>
                </a:lnTo>
                <a:lnTo>
                  <a:pt x="33286" y="50342"/>
                </a:lnTo>
                <a:lnTo>
                  <a:pt x="42214" y="28562"/>
                </a:lnTo>
                <a:lnTo>
                  <a:pt x="44983" y="21513"/>
                </a:lnTo>
                <a:lnTo>
                  <a:pt x="47650" y="13296"/>
                </a:lnTo>
                <a:lnTo>
                  <a:pt x="49618" y="6781"/>
                </a:lnTo>
                <a:lnTo>
                  <a:pt x="51320" y="6781"/>
                </a:lnTo>
                <a:lnTo>
                  <a:pt x="50952" y="20980"/>
                </a:lnTo>
                <a:lnTo>
                  <a:pt x="50952" y="53555"/>
                </a:lnTo>
                <a:lnTo>
                  <a:pt x="59080" y="53555"/>
                </a:lnTo>
                <a:lnTo>
                  <a:pt x="59080" y="0"/>
                </a:lnTo>
                <a:close/>
              </a:path>
              <a:path w="130809" h="53975">
                <a:moveTo>
                  <a:pt x="80314" y="15074"/>
                </a:moveTo>
                <a:lnTo>
                  <a:pt x="72097" y="15074"/>
                </a:lnTo>
                <a:lnTo>
                  <a:pt x="72097" y="53543"/>
                </a:lnTo>
                <a:lnTo>
                  <a:pt x="80314" y="53543"/>
                </a:lnTo>
                <a:lnTo>
                  <a:pt x="80314" y="15074"/>
                </a:lnTo>
                <a:close/>
              </a:path>
              <a:path w="130809" h="53975">
                <a:moveTo>
                  <a:pt x="80670" y="0"/>
                </a:moveTo>
                <a:lnTo>
                  <a:pt x="71742" y="0"/>
                </a:lnTo>
                <a:lnTo>
                  <a:pt x="71742" y="7048"/>
                </a:lnTo>
                <a:lnTo>
                  <a:pt x="80670" y="7048"/>
                </a:lnTo>
                <a:lnTo>
                  <a:pt x="80670" y="0"/>
                </a:lnTo>
                <a:close/>
              </a:path>
              <a:path w="130809" h="53975">
                <a:moveTo>
                  <a:pt x="130517" y="0"/>
                </a:moveTo>
                <a:lnTo>
                  <a:pt x="93294" y="0"/>
                </a:lnTo>
                <a:lnTo>
                  <a:pt x="93294" y="53555"/>
                </a:lnTo>
                <a:lnTo>
                  <a:pt x="130429" y="53555"/>
                </a:lnTo>
                <a:lnTo>
                  <a:pt x="130429" y="46316"/>
                </a:lnTo>
                <a:lnTo>
                  <a:pt x="101511" y="46316"/>
                </a:lnTo>
                <a:lnTo>
                  <a:pt x="101511" y="29895"/>
                </a:lnTo>
                <a:lnTo>
                  <a:pt x="127571" y="29895"/>
                </a:lnTo>
                <a:lnTo>
                  <a:pt x="127571" y="22758"/>
                </a:lnTo>
                <a:lnTo>
                  <a:pt x="101511" y="22758"/>
                </a:lnTo>
                <a:lnTo>
                  <a:pt x="101511" y="7226"/>
                </a:lnTo>
                <a:lnTo>
                  <a:pt x="130517" y="7226"/>
                </a:lnTo>
                <a:lnTo>
                  <a:pt x="1305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27842" y="0"/>
            <a:ext cx="810895" cy="1255395"/>
          </a:xfrm>
          <a:custGeom>
            <a:avLst/>
            <a:gdLst/>
            <a:ahLst/>
            <a:cxnLst/>
            <a:rect l="l" t="t" r="r" b="b"/>
            <a:pathLst>
              <a:path w="810894" h="1255395">
                <a:moveTo>
                  <a:pt x="810552" y="0"/>
                </a:moveTo>
                <a:lnTo>
                  <a:pt x="0" y="0"/>
                </a:lnTo>
                <a:lnTo>
                  <a:pt x="0" y="964958"/>
                </a:lnTo>
                <a:lnTo>
                  <a:pt x="484797" y="964958"/>
                </a:lnTo>
                <a:lnTo>
                  <a:pt x="484797" y="1255179"/>
                </a:lnTo>
                <a:lnTo>
                  <a:pt x="632752" y="1255179"/>
                </a:lnTo>
                <a:lnTo>
                  <a:pt x="810552" y="964958"/>
                </a:lnTo>
                <a:lnTo>
                  <a:pt x="810552" y="834682"/>
                </a:lnTo>
                <a:lnTo>
                  <a:pt x="147955" y="834682"/>
                </a:lnTo>
                <a:lnTo>
                  <a:pt x="147955" y="130276"/>
                </a:lnTo>
                <a:lnTo>
                  <a:pt x="810552" y="130276"/>
                </a:lnTo>
                <a:lnTo>
                  <a:pt x="810552" y="0"/>
                </a:lnTo>
                <a:close/>
              </a:path>
              <a:path w="810894" h="1255395">
                <a:moveTo>
                  <a:pt x="810552" y="130276"/>
                </a:moveTo>
                <a:lnTo>
                  <a:pt x="570014" y="130276"/>
                </a:lnTo>
                <a:lnTo>
                  <a:pt x="484797" y="290220"/>
                </a:lnTo>
                <a:lnTo>
                  <a:pt x="484797" y="834682"/>
                </a:lnTo>
                <a:lnTo>
                  <a:pt x="810552" y="834682"/>
                </a:lnTo>
                <a:lnTo>
                  <a:pt x="810552" y="130276"/>
                </a:lnTo>
                <a:close/>
              </a:path>
            </a:pathLst>
          </a:custGeom>
          <a:solidFill>
            <a:srgbClr val="FFFFFF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0704" y="1193105"/>
            <a:ext cx="214629" cy="63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" spc="5" dirty="0">
                <a:solidFill>
                  <a:srgbClr val="FFFFFF"/>
                </a:solidFill>
                <a:latin typeface="Consolas"/>
                <a:cs typeface="Consolas"/>
              </a:rPr>
              <a:t>hihomie.es</a:t>
            </a:r>
            <a:endParaRPr sz="250">
              <a:latin typeface="Consolas"/>
              <a:cs typeface="Consola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3383" y="1154084"/>
            <a:ext cx="57467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50" spc="5" dirty="0">
                <a:solidFill>
                  <a:srgbClr val="FFFFFF"/>
                </a:solidFill>
                <a:latin typeface="Consolas"/>
                <a:cs typeface="Consolas"/>
              </a:rPr>
              <a:t>Av.</a:t>
            </a:r>
            <a:r>
              <a:rPr sz="250" spc="10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250" spc="5" dirty="0">
                <a:solidFill>
                  <a:srgbClr val="FFFFFF"/>
                </a:solidFill>
                <a:latin typeface="Consolas"/>
                <a:cs typeface="Consolas"/>
              </a:rPr>
              <a:t>Sant</a:t>
            </a:r>
            <a:r>
              <a:rPr sz="250" spc="10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250" spc="5" dirty="0">
                <a:solidFill>
                  <a:srgbClr val="FFFFFF"/>
                </a:solidFill>
                <a:latin typeface="Consolas"/>
                <a:cs typeface="Consolas"/>
              </a:rPr>
              <a:t>Ignasi</a:t>
            </a:r>
            <a:r>
              <a:rPr sz="250" spc="15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250" dirty="0">
                <a:solidFill>
                  <a:srgbClr val="FFFFFF"/>
                </a:solidFill>
                <a:latin typeface="Consolas"/>
                <a:cs typeface="Consolas"/>
              </a:rPr>
              <a:t>de</a:t>
            </a:r>
            <a:r>
              <a:rPr sz="250" spc="10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250" spc="5" dirty="0">
                <a:solidFill>
                  <a:srgbClr val="FFFFFF"/>
                </a:solidFill>
                <a:latin typeface="Consolas"/>
                <a:cs typeface="Consolas"/>
              </a:rPr>
              <a:t>Loiola</a:t>
            </a:r>
            <a:r>
              <a:rPr sz="250" spc="15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250" spc="5" dirty="0">
                <a:solidFill>
                  <a:srgbClr val="FFFFFF"/>
                </a:solidFill>
                <a:latin typeface="Consolas"/>
                <a:cs typeface="Consolas"/>
              </a:rPr>
              <a:t>16, </a:t>
            </a:r>
            <a:r>
              <a:rPr sz="250" spc="-125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250" spc="5" dirty="0">
                <a:solidFill>
                  <a:srgbClr val="FFFFFF"/>
                </a:solidFill>
                <a:latin typeface="Consolas"/>
                <a:cs typeface="Consolas"/>
              </a:rPr>
              <a:t>08912</a:t>
            </a:r>
            <a:r>
              <a:rPr sz="250" spc="15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250" spc="5" dirty="0">
                <a:solidFill>
                  <a:srgbClr val="FFFFFF"/>
                </a:solidFill>
                <a:latin typeface="Consolas"/>
                <a:cs typeface="Consolas"/>
              </a:rPr>
              <a:t>Badalona</a:t>
            </a:r>
            <a:endParaRPr sz="25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333</Words>
  <Application>Microsoft Macintosh PowerPoint</Application>
  <PresentationFormat>Personalizado</PresentationFormat>
  <Paragraphs>42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Arial MT</vt:lpstr>
      <vt:lpstr>Calibri</vt:lpstr>
      <vt:lpstr>Consolas</vt:lpstr>
      <vt:lpstr>Times New Roman</vt:lpstr>
      <vt:lpstr>Trebuchet MS</vt:lpstr>
      <vt:lpstr>Office Theme</vt:lpstr>
      <vt:lpstr>Presentación de PowerPoint</vt:lpstr>
      <vt:lpstr>Presentación de PowerPoint</vt:lpstr>
      <vt:lpstr>Vender con HiHomie es: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Valoración Inmueble_HiHomie</dc:title>
  <cp:lastModifiedBy>Microsoft Office User</cp:lastModifiedBy>
  <cp:revision>1</cp:revision>
  <dcterms:created xsi:type="dcterms:W3CDTF">2023-06-26T11:02:06Z</dcterms:created>
  <dcterms:modified xsi:type="dcterms:W3CDTF">2023-10-27T08:29:27Z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2023-06-26T00:00:00Z</vt:filetime>
  </property>
  <property fmtid="{D5CDD505-2E9C-101B-9397-08002B2CF9AE}" pid="3" name="Creator">
    <vt:lpwstr>Adobe Illustrator 27.6 (Macintosh)</vt:lpwstr>
  </property>
  <property fmtid="{D5CDD505-2E9C-101B-9397-08002B2CF9AE}" pid="4" name="LastSaved">
    <vt:filetime>2023-06-26T00:00:00Z</vt:filetime>
  </property>
</Properties>
</file>